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40"/>
  </p:notesMasterIdLst>
  <p:sldIdLst>
    <p:sldId id="256" r:id="rId2"/>
    <p:sldId id="257" r:id="rId3"/>
    <p:sldId id="258" r:id="rId4"/>
    <p:sldId id="259" r:id="rId5"/>
    <p:sldId id="284" r:id="rId6"/>
    <p:sldId id="285" r:id="rId7"/>
    <p:sldId id="286" r:id="rId8"/>
    <p:sldId id="296" r:id="rId9"/>
    <p:sldId id="260" r:id="rId10"/>
    <p:sldId id="297" r:id="rId11"/>
    <p:sldId id="288" r:id="rId12"/>
    <p:sldId id="298" r:id="rId13"/>
    <p:sldId id="262" r:id="rId14"/>
    <p:sldId id="299" r:id="rId15"/>
    <p:sldId id="290" r:id="rId16"/>
    <p:sldId id="291" r:id="rId17"/>
    <p:sldId id="263" r:id="rId18"/>
    <p:sldId id="264" r:id="rId19"/>
    <p:sldId id="281" r:id="rId20"/>
    <p:sldId id="293" r:id="rId21"/>
    <p:sldId id="292" r:id="rId22"/>
    <p:sldId id="282" r:id="rId23"/>
    <p:sldId id="265" r:id="rId24"/>
    <p:sldId id="266" r:id="rId25"/>
    <p:sldId id="279" r:id="rId26"/>
    <p:sldId id="268" r:id="rId27"/>
    <p:sldId id="269" r:id="rId28"/>
    <p:sldId id="294" r:id="rId29"/>
    <p:sldId id="277" r:id="rId30"/>
    <p:sldId id="295" r:id="rId31"/>
    <p:sldId id="278" r:id="rId32"/>
    <p:sldId id="270" r:id="rId33"/>
    <p:sldId id="276" r:id="rId34"/>
    <p:sldId id="301" r:id="rId35"/>
    <p:sldId id="272" r:id="rId36"/>
    <p:sldId id="273" r:id="rId37"/>
    <p:sldId id="274" r:id="rId38"/>
    <p:sldId id="2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6"/>
    <p:restoredTop sz="83607"/>
  </p:normalViewPr>
  <p:slideViewPr>
    <p:cSldViewPr snapToGrid="0" snapToObjects="1">
      <p:cViewPr varScale="1">
        <p:scale>
          <a:sx n="134" d="100"/>
          <a:sy n="134" d="100"/>
        </p:scale>
        <p:origin x="1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B96D98BE-81DF-A74D-B1DE-30F0CC422C91}"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D6B9545C-71C3-7748-9F61-57B34AC0E086}">
      <dgm:prSet/>
      <dgm:spPr/>
      <dgm:t>
        <a:bodyPr/>
        <a:lstStyle/>
        <a:p>
          <a:r>
            <a:rPr lang="en-US"/>
            <a:t>Given: Data Dictionary and Associated Data Set</a:t>
          </a:r>
        </a:p>
      </dgm:t>
    </dgm:pt>
    <dgm:pt modelId="{98E4B975-95A9-B043-A03E-4781D6F69788}" type="parTrans" cxnId="{6F4B96D7-47FB-4944-AE2B-48F011F5B780}">
      <dgm:prSet/>
      <dgm:spPr/>
      <dgm:t>
        <a:bodyPr/>
        <a:lstStyle/>
        <a:p>
          <a:endParaRPr lang="en-US"/>
        </a:p>
      </dgm:t>
    </dgm:pt>
    <dgm:pt modelId="{4B9834CE-F549-CA46-B2FC-3C36E35C5C1F}" type="sibTrans" cxnId="{6F4B96D7-47FB-4944-AE2B-48F011F5B780}">
      <dgm:prSet/>
      <dgm:spPr/>
      <dgm:t>
        <a:bodyPr/>
        <a:lstStyle/>
        <a:p>
          <a:endParaRPr lang="en-US"/>
        </a:p>
      </dgm:t>
    </dgm:pt>
    <dgm:pt modelId="{1B3DA5CA-514B-A14A-B029-79911E86888D}">
      <dgm:prSet/>
      <dgm:spPr/>
      <dgm:t>
        <a:bodyPr/>
        <a:lstStyle/>
        <a:p>
          <a:r>
            <a:rPr lang="en-US"/>
            <a:t>Objective: Using Logistic Regression, analyze the data set to answer a beneficial question for the business. </a:t>
          </a:r>
        </a:p>
      </dgm:t>
    </dgm:pt>
    <dgm:pt modelId="{C8E582B8-E0C2-F64A-93DD-F50E7FE8B3DA}" type="parTrans" cxnId="{9007A495-DE47-794F-A897-593156FCE32F}">
      <dgm:prSet/>
      <dgm:spPr/>
      <dgm:t>
        <a:bodyPr/>
        <a:lstStyle/>
        <a:p>
          <a:endParaRPr lang="en-US"/>
        </a:p>
      </dgm:t>
    </dgm:pt>
    <dgm:pt modelId="{CD24C471-88D0-E043-8465-6738B07A06AA}" type="sibTrans" cxnId="{9007A495-DE47-794F-A897-593156FCE32F}">
      <dgm:prSet/>
      <dgm:spPr/>
      <dgm:t>
        <a:bodyPr/>
        <a:lstStyle/>
        <a:p>
          <a:endParaRPr lang="en-US"/>
        </a:p>
      </dgm:t>
    </dgm:pt>
    <dgm:pt modelId="{D65E74EE-A73B-024C-9102-E8B4693067F8}" type="pres">
      <dgm:prSet presAssocID="{B96D98BE-81DF-A74D-B1DE-30F0CC422C91}" presName="vert0" presStyleCnt="0">
        <dgm:presLayoutVars>
          <dgm:dir/>
          <dgm:animOne val="branch"/>
          <dgm:animLvl val="lvl"/>
        </dgm:presLayoutVars>
      </dgm:prSet>
      <dgm:spPr/>
    </dgm:pt>
    <dgm:pt modelId="{8B1AC64E-8BFF-8848-8B1B-53F482028CD9}" type="pres">
      <dgm:prSet presAssocID="{D6B9545C-71C3-7748-9F61-57B34AC0E086}" presName="thickLine" presStyleLbl="alignNode1" presStyleIdx="0" presStyleCnt="2"/>
      <dgm:spPr/>
    </dgm:pt>
    <dgm:pt modelId="{DBD62256-787F-2442-80C2-A8DD33331516}" type="pres">
      <dgm:prSet presAssocID="{D6B9545C-71C3-7748-9F61-57B34AC0E086}" presName="horz1" presStyleCnt="0"/>
      <dgm:spPr/>
    </dgm:pt>
    <dgm:pt modelId="{6EA3FAE6-B6BB-6446-962D-ED59E4DF88F5}" type="pres">
      <dgm:prSet presAssocID="{D6B9545C-71C3-7748-9F61-57B34AC0E086}" presName="tx1" presStyleLbl="revTx" presStyleIdx="0" presStyleCnt="2"/>
      <dgm:spPr/>
    </dgm:pt>
    <dgm:pt modelId="{76FDB542-4F8B-BA41-B130-2C7FC6DD4D18}" type="pres">
      <dgm:prSet presAssocID="{D6B9545C-71C3-7748-9F61-57B34AC0E086}" presName="vert1" presStyleCnt="0"/>
      <dgm:spPr/>
    </dgm:pt>
    <dgm:pt modelId="{87A2F18C-DC5B-1F40-8D0E-4EC23A60F2B1}" type="pres">
      <dgm:prSet presAssocID="{1B3DA5CA-514B-A14A-B029-79911E86888D}" presName="thickLine" presStyleLbl="alignNode1" presStyleIdx="1" presStyleCnt="2"/>
      <dgm:spPr/>
    </dgm:pt>
    <dgm:pt modelId="{58530DD8-61B1-DF42-8A89-FD6CAF6EA279}" type="pres">
      <dgm:prSet presAssocID="{1B3DA5CA-514B-A14A-B029-79911E86888D}" presName="horz1" presStyleCnt="0"/>
      <dgm:spPr/>
    </dgm:pt>
    <dgm:pt modelId="{E062479B-C2B5-5141-9F37-BCCAD03FEA5B}" type="pres">
      <dgm:prSet presAssocID="{1B3DA5CA-514B-A14A-B029-79911E86888D}" presName="tx1" presStyleLbl="revTx" presStyleIdx="1" presStyleCnt="2"/>
      <dgm:spPr/>
    </dgm:pt>
    <dgm:pt modelId="{1AEC54FD-6AE8-2247-B05C-C9C5F8C4A40B}" type="pres">
      <dgm:prSet presAssocID="{1B3DA5CA-514B-A14A-B029-79911E86888D}" presName="vert1" presStyleCnt="0"/>
      <dgm:spPr/>
    </dgm:pt>
  </dgm:ptLst>
  <dgm:cxnLst>
    <dgm:cxn modelId="{FCF70050-81E8-EB42-BF43-6CE90FC7C545}" type="presOf" srcId="{D6B9545C-71C3-7748-9F61-57B34AC0E086}" destId="{6EA3FAE6-B6BB-6446-962D-ED59E4DF88F5}" srcOrd="0" destOrd="0" presId="urn:microsoft.com/office/officeart/2008/layout/LinedList"/>
    <dgm:cxn modelId="{9007A495-DE47-794F-A897-593156FCE32F}" srcId="{B96D98BE-81DF-A74D-B1DE-30F0CC422C91}" destId="{1B3DA5CA-514B-A14A-B029-79911E86888D}" srcOrd="1" destOrd="0" parTransId="{C8E582B8-E0C2-F64A-93DD-F50E7FE8B3DA}" sibTransId="{CD24C471-88D0-E043-8465-6738B07A06AA}"/>
    <dgm:cxn modelId="{F8900EA9-F506-CB4D-900F-0B4621234A5B}" type="presOf" srcId="{1B3DA5CA-514B-A14A-B029-79911E86888D}" destId="{E062479B-C2B5-5141-9F37-BCCAD03FEA5B}" srcOrd="0" destOrd="0" presId="urn:microsoft.com/office/officeart/2008/layout/LinedList"/>
    <dgm:cxn modelId="{6F4B96D7-47FB-4944-AE2B-48F011F5B780}" srcId="{B96D98BE-81DF-A74D-B1DE-30F0CC422C91}" destId="{D6B9545C-71C3-7748-9F61-57B34AC0E086}" srcOrd="0" destOrd="0" parTransId="{98E4B975-95A9-B043-A03E-4781D6F69788}" sibTransId="{4B9834CE-F549-CA46-B2FC-3C36E35C5C1F}"/>
    <dgm:cxn modelId="{908F52DE-C67B-BC49-A80C-B8AB8E958B58}" type="presOf" srcId="{B96D98BE-81DF-A74D-B1DE-30F0CC422C91}" destId="{D65E74EE-A73B-024C-9102-E8B4693067F8}" srcOrd="0" destOrd="0" presId="urn:microsoft.com/office/officeart/2008/layout/LinedList"/>
    <dgm:cxn modelId="{3CE95BF0-FE21-ED40-94A1-2DC3BB26EDE3}" type="presParOf" srcId="{D65E74EE-A73B-024C-9102-E8B4693067F8}" destId="{8B1AC64E-8BFF-8848-8B1B-53F482028CD9}" srcOrd="0" destOrd="0" presId="urn:microsoft.com/office/officeart/2008/layout/LinedList"/>
    <dgm:cxn modelId="{F14C7820-3B9D-C740-A932-E28DF1615568}" type="presParOf" srcId="{D65E74EE-A73B-024C-9102-E8B4693067F8}" destId="{DBD62256-787F-2442-80C2-A8DD33331516}" srcOrd="1" destOrd="0" presId="urn:microsoft.com/office/officeart/2008/layout/LinedList"/>
    <dgm:cxn modelId="{D80B4A47-DEFC-AF4E-BB02-50D7C57DC63B}" type="presParOf" srcId="{DBD62256-787F-2442-80C2-A8DD33331516}" destId="{6EA3FAE6-B6BB-6446-962D-ED59E4DF88F5}" srcOrd="0" destOrd="0" presId="urn:microsoft.com/office/officeart/2008/layout/LinedList"/>
    <dgm:cxn modelId="{5CD7AD03-EC64-1947-8D44-E2922C6DDD35}" type="presParOf" srcId="{DBD62256-787F-2442-80C2-A8DD33331516}" destId="{76FDB542-4F8B-BA41-B130-2C7FC6DD4D18}" srcOrd="1" destOrd="0" presId="urn:microsoft.com/office/officeart/2008/layout/LinedList"/>
    <dgm:cxn modelId="{3448D27F-831D-FB47-8AEC-EEBDCEAE46CF}" type="presParOf" srcId="{D65E74EE-A73B-024C-9102-E8B4693067F8}" destId="{87A2F18C-DC5B-1F40-8D0E-4EC23A60F2B1}" srcOrd="2" destOrd="0" presId="urn:microsoft.com/office/officeart/2008/layout/LinedList"/>
    <dgm:cxn modelId="{E5556987-CDEA-D54C-AA9A-24DD8F55316F}" type="presParOf" srcId="{D65E74EE-A73B-024C-9102-E8B4693067F8}" destId="{58530DD8-61B1-DF42-8A89-FD6CAF6EA279}" srcOrd="3" destOrd="0" presId="urn:microsoft.com/office/officeart/2008/layout/LinedList"/>
    <dgm:cxn modelId="{B0DCB420-FA42-5942-A9F8-452A5035D5B9}" type="presParOf" srcId="{58530DD8-61B1-DF42-8A89-FD6CAF6EA279}" destId="{E062479B-C2B5-5141-9F37-BCCAD03FEA5B}" srcOrd="0" destOrd="0" presId="urn:microsoft.com/office/officeart/2008/layout/LinedList"/>
    <dgm:cxn modelId="{347C7CFA-1013-B645-A820-E37FADF127D8}" type="presParOf" srcId="{58530DD8-61B1-DF42-8A89-FD6CAF6EA279}" destId="{1AEC54FD-6AE8-2247-B05C-C9C5F8C4A40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43AFF4-8A72-43D7-9168-17541A4ACFB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CCC853F-10E8-4DA4-A070-79D623EF760F}">
      <dgm:prSet/>
      <dgm:spPr/>
      <dgm:t>
        <a:bodyPr/>
        <a:lstStyle/>
        <a:p>
          <a:r>
            <a:rPr lang="en-US"/>
            <a:t>Data Acquisition</a:t>
          </a:r>
        </a:p>
      </dgm:t>
    </dgm:pt>
    <dgm:pt modelId="{544F4157-4DD0-400C-9E7D-4BD7BA7F2607}" type="parTrans" cxnId="{ADEF97E3-A811-4BFB-927E-399165079844}">
      <dgm:prSet/>
      <dgm:spPr/>
      <dgm:t>
        <a:bodyPr/>
        <a:lstStyle/>
        <a:p>
          <a:endParaRPr lang="en-US"/>
        </a:p>
      </dgm:t>
    </dgm:pt>
    <dgm:pt modelId="{1F41200A-37C8-47D0-954B-25C977A565D3}" type="sibTrans" cxnId="{ADEF97E3-A811-4BFB-927E-399165079844}">
      <dgm:prSet/>
      <dgm:spPr/>
      <dgm:t>
        <a:bodyPr/>
        <a:lstStyle/>
        <a:p>
          <a:endParaRPr lang="en-US"/>
        </a:p>
      </dgm:t>
    </dgm:pt>
    <dgm:pt modelId="{52D43AED-9ABC-4972-9DF9-44B8E82F4912}">
      <dgm:prSet/>
      <dgm:spPr/>
      <dgm:t>
        <a:bodyPr/>
        <a:lstStyle/>
        <a:p>
          <a:r>
            <a:rPr lang="en-US"/>
            <a:t>Data Cleaning</a:t>
          </a:r>
        </a:p>
      </dgm:t>
    </dgm:pt>
    <dgm:pt modelId="{F6B126AF-3843-4772-B05D-9612831FB95F}" type="parTrans" cxnId="{89BC49E2-1846-482C-8490-5ACFB27B66F9}">
      <dgm:prSet/>
      <dgm:spPr/>
      <dgm:t>
        <a:bodyPr/>
        <a:lstStyle/>
        <a:p>
          <a:endParaRPr lang="en-US"/>
        </a:p>
      </dgm:t>
    </dgm:pt>
    <dgm:pt modelId="{4138EFB4-3CE7-4B8D-8505-234F2D16E0A9}" type="sibTrans" cxnId="{89BC49E2-1846-482C-8490-5ACFB27B66F9}">
      <dgm:prSet/>
      <dgm:spPr/>
      <dgm:t>
        <a:bodyPr/>
        <a:lstStyle/>
        <a:p>
          <a:endParaRPr lang="en-US"/>
        </a:p>
      </dgm:t>
    </dgm:pt>
    <dgm:pt modelId="{4044CB4C-727A-4D4B-8414-FFA9960693DD}">
      <dgm:prSet/>
      <dgm:spPr/>
      <dgm:t>
        <a:bodyPr/>
        <a:lstStyle/>
        <a:p>
          <a:r>
            <a:rPr lang="en-US"/>
            <a:t>Data Exploration</a:t>
          </a:r>
        </a:p>
      </dgm:t>
    </dgm:pt>
    <dgm:pt modelId="{5D4FFB22-C2E1-44AF-A38E-822D94586B64}" type="parTrans" cxnId="{50C2AA11-22B3-412D-9E95-2F0F6A09963E}">
      <dgm:prSet/>
      <dgm:spPr/>
      <dgm:t>
        <a:bodyPr/>
        <a:lstStyle/>
        <a:p>
          <a:endParaRPr lang="en-US"/>
        </a:p>
      </dgm:t>
    </dgm:pt>
    <dgm:pt modelId="{89663D82-3E49-4E8F-A32E-CBD289D3BE7F}" type="sibTrans" cxnId="{50C2AA11-22B3-412D-9E95-2F0F6A09963E}">
      <dgm:prSet/>
      <dgm:spPr/>
      <dgm:t>
        <a:bodyPr/>
        <a:lstStyle/>
        <a:p>
          <a:endParaRPr lang="en-US"/>
        </a:p>
      </dgm:t>
    </dgm:pt>
    <dgm:pt modelId="{4A4B4C14-4ED8-4272-9032-BB6DFF980803}">
      <dgm:prSet/>
      <dgm:spPr/>
      <dgm:t>
        <a:bodyPr/>
        <a:lstStyle/>
        <a:p>
          <a:r>
            <a:rPr lang="en-US"/>
            <a:t>Data Wrangling</a:t>
          </a:r>
        </a:p>
      </dgm:t>
    </dgm:pt>
    <dgm:pt modelId="{64AEDE1C-8D2F-46D2-A5A2-F034D2FC0E83}" type="parTrans" cxnId="{69163641-D027-45DB-849A-033FE63A3426}">
      <dgm:prSet/>
      <dgm:spPr/>
      <dgm:t>
        <a:bodyPr/>
        <a:lstStyle/>
        <a:p>
          <a:endParaRPr lang="en-US"/>
        </a:p>
      </dgm:t>
    </dgm:pt>
    <dgm:pt modelId="{5F28B3C3-253B-4120-9153-1B98456CAAE4}" type="sibTrans" cxnId="{69163641-D027-45DB-849A-033FE63A3426}">
      <dgm:prSet/>
      <dgm:spPr/>
      <dgm:t>
        <a:bodyPr/>
        <a:lstStyle/>
        <a:p>
          <a:endParaRPr lang="en-US"/>
        </a:p>
      </dgm:t>
    </dgm:pt>
    <dgm:pt modelId="{53C2D6E3-2B7D-4544-A2AD-CD9ACED40FD4}">
      <dgm:prSet/>
      <dgm:spPr/>
      <dgm:t>
        <a:bodyPr/>
        <a:lstStyle/>
        <a:p>
          <a:r>
            <a:rPr lang="en-US"/>
            <a:t>Model Creation and Refinement</a:t>
          </a:r>
        </a:p>
      </dgm:t>
    </dgm:pt>
    <dgm:pt modelId="{AB928D22-A70E-45FE-84CB-F5D456FAE2FA}" type="parTrans" cxnId="{6A29EA62-2D38-48A0-B92C-B5159E8E97BE}">
      <dgm:prSet/>
      <dgm:spPr/>
      <dgm:t>
        <a:bodyPr/>
        <a:lstStyle/>
        <a:p>
          <a:endParaRPr lang="en-US"/>
        </a:p>
      </dgm:t>
    </dgm:pt>
    <dgm:pt modelId="{409CFEE5-F8AA-4E6F-B9C1-DA7CB2CA5303}" type="sibTrans" cxnId="{6A29EA62-2D38-48A0-B92C-B5159E8E97BE}">
      <dgm:prSet/>
      <dgm:spPr/>
      <dgm:t>
        <a:bodyPr/>
        <a:lstStyle/>
        <a:p>
          <a:endParaRPr lang="en-US"/>
        </a:p>
      </dgm:t>
    </dgm:pt>
    <dgm:pt modelId="{43FE9439-D75D-46BC-8CD4-D02748767B05}">
      <dgm:prSet/>
      <dgm:spPr/>
      <dgm:t>
        <a:bodyPr/>
        <a:lstStyle/>
        <a:p>
          <a:r>
            <a:rPr lang="en-US"/>
            <a:t>Model Analysis</a:t>
          </a:r>
        </a:p>
      </dgm:t>
    </dgm:pt>
    <dgm:pt modelId="{030C8447-B113-484B-94F4-E145BB567590}" type="parTrans" cxnId="{F806AEF6-648F-4395-9378-E2F2D90C7607}">
      <dgm:prSet/>
      <dgm:spPr/>
      <dgm:t>
        <a:bodyPr/>
        <a:lstStyle/>
        <a:p>
          <a:endParaRPr lang="en-US"/>
        </a:p>
      </dgm:t>
    </dgm:pt>
    <dgm:pt modelId="{BCAE1772-9679-4B61-9F84-B7F361005BD5}" type="sibTrans" cxnId="{F806AEF6-648F-4395-9378-E2F2D90C7607}">
      <dgm:prSet/>
      <dgm:spPr/>
      <dgm:t>
        <a:bodyPr/>
        <a:lstStyle/>
        <a:p>
          <a:endParaRPr lang="en-US"/>
        </a:p>
      </dgm:t>
    </dgm:pt>
    <dgm:pt modelId="{3F6A8242-AA4E-4B51-8ADF-1F5514644A17}">
      <dgm:prSet/>
      <dgm:spPr/>
      <dgm:t>
        <a:bodyPr/>
        <a:lstStyle/>
        <a:p>
          <a:r>
            <a:rPr lang="en-US"/>
            <a:t>Results</a:t>
          </a:r>
        </a:p>
      </dgm:t>
    </dgm:pt>
    <dgm:pt modelId="{A5B47638-F89A-441C-9B9E-02738EF5DD4B}" type="parTrans" cxnId="{51630802-BDF1-4436-8912-82A8F270C5BA}">
      <dgm:prSet/>
      <dgm:spPr/>
      <dgm:t>
        <a:bodyPr/>
        <a:lstStyle/>
        <a:p>
          <a:endParaRPr lang="en-US"/>
        </a:p>
      </dgm:t>
    </dgm:pt>
    <dgm:pt modelId="{80478016-1E97-476C-8BF5-A668DC836102}" type="sibTrans" cxnId="{51630802-BDF1-4436-8912-82A8F270C5BA}">
      <dgm:prSet/>
      <dgm:spPr/>
      <dgm:t>
        <a:bodyPr/>
        <a:lstStyle/>
        <a:p>
          <a:endParaRPr lang="en-US"/>
        </a:p>
      </dgm:t>
    </dgm:pt>
    <dgm:pt modelId="{76BF4809-EBC9-4FBF-8459-72DAA348A227}">
      <dgm:prSet/>
      <dgm:spPr/>
      <dgm:t>
        <a:bodyPr/>
        <a:lstStyle/>
        <a:p>
          <a:r>
            <a:rPr lang="en-US"/>
            <a:t>Recommendations</a:t>
          </a:r>
        </a:p>
      </dgm:t>
    </dgm:pt>
    <dgm:pt modelId="{A0CB55A0-8A3D-4B55-BC20-B0428EA7A664}" type="parTrans" cxnId="{985651D2-C50A-4C9C-89F5-67FF7ABDD86E}">
      <dgm:prSet/>
      <dgm:spPr/>
      <dgm:t>
        <a:bodyPr/>
        <a:lstStyle/>
        <a:p>
          <a:endParaRPr lang="en-US"/>
        </a:p>
      </dgm:t>
    </dgm:pt>
    <dgm:pt modelId="{3EDFFF3B-6AF2-4DC2-9B81-D07FD2C58691}" type="sibTrans" cxnId="{985651D2-C50A-4C9C-89F5-67FF7ABDD86E}">
      <dgm:prSet/>
      <dgm:spPr/>
      <dgm:t>
        <a:bodyPr/>
        <a:lstStyle/>
        <a:p>
          <a:endParaRPr lang="en-US"/>
        </a:p>
      </dgm:t>
    </dgm:pt>
    <dgm:pt modelId="{AC2C0D7A-D19F-4E66-91F8-9973C03301EC}">
      <dgm:prSet/>
      <dgm:spPr/>
      <dgm:t>
        <a:bodyPr/>
        <a:lstStyle/>
        <a:p>
          <a:r>
            <a:rPr lang="en-US"/>
            <a:t>Questions</a:t>
          </a:r>
        </a:p>
      </dgm:t>
    </dgm:pt>
    <dgm:pt modelId="{2C9E5427-D6D7-404C-B81E-AE5CE6574FDF}" type="parTrans" cxnId="{7BCDEDE9-9DF2-4890-A8CC-10D282772CBE}">
      <dgm:prSet/>
      <dgm:spPr/>
      <dgm:t>
        <a:bodyPr/>
        <a:lstStyle/>
        <a:p>
          <a:endParaRPr lang="en-US"/>
        </a:p>
      </dgm:t>
    </dgm:pt>
    <dgm:pt modelId="{4CA19066-3B54-4BD5-B642-F4173937A66A}" type="sibTrans" cxnId="{7BCDEDE9-9DF2-4890-A8CC-10D282772CBE}">
      <dgm:prSet/>
      <dgm:spPr/>
      <dgm:t>
        <a:bodyPr/>
        <a:lstStyle/>
        <a:p>
          <a:endParaRPr lang="en-US"/>
        </a:p>
      </dgm:t>
    </dgm:pt>
    <dgm:pt modelId="{2BA75670-16C8-5B4B-A1EB-F079DDA76D39}" type="pres">
      <dgm:prSet presAssocID="{FA43AFF4-8A72-43D7-9168-17541A4ACFB4}" presName="linear" presStyleCnt="0">
        <dgm:presLayoutVars>
          <dgm:animLvl val="lvl"/>
          <dgm:resizeHandles val="exact"/>
        </dgm:presLayoutVars>
      </dgm:prSet>
      <dgm:spPr/>
    </dgm:pt>
    <dgm:pt modelId="{E11CCC9D-9E40-5848-B597-46AE3952EBDC}" type="pres">
      <dgm:prSet presAssocID="{9CCC853F-10E8-4DA4-A070-79D623EF760F}" presName="parentText" presStyleLbl="node1" presStyleIdx="0" presStyleCnt="9">
        <dgm:presLayoutVars>
          <dgm:chMax val="0"/>
          <dgm:bulletEnabled val="1"/>
        </dgm:presLayoutVars>
      </dgm:prSet>
      <dgm:spPr/>
    </dgm:pt>
    <dgm:pt modelId="{15B34547-1E1E-BB42-B642-B0B3F06A5631}" type="pres">
      <dgm:prSet presAssocID="{1F41200A-37C8-47D0-954B-25C977A565D3}" presName="spacer" presStyleCnt="0"/>
      <dgm:spPr/>
    </dgm:pt>
    <dgm:pt modelId="{3E2CFF01-588E-2547-8701-76DE28827D50}" type="pres">
      <dgm:prSet presAssocID="{52D43AED-9ABC-4972-9DF9-44B8E82F4912}" presName="parentText" presStyleLbl="node1" presStyleIdx="1" presStyleCnt="9">
        <dgm:presLayoutVars>
          <dgm:chMax val="0"/>
          <dgm:bulletEnabled val="1"/>
        </dgm:presLayoutVars>
      </dgm:prSet>
      <dgm:spPr/>
    </dgm:pt>
    <dgm:pt modelId="{D7431C7E-1533-D149-88D5-151A3328D8BD}" type="pres">
      <dgm:prSet presAssocID="{4138EFB4-3CE7-4B8D-8505-234F2D16E0A9}" presName="spacer" presStyleCnt="0"/>
      <dgm:spPr/>
    </dgm:pt>
    <dgm:pt modelId="{B8B6BB5B-F280-1F41-BF5F-94303CA62484}" type="pres">
      <dgm:prSet presAssocID="{4044CB4C-727A-4D4B-8414-FFA9960693DD}" presName="parentText" presStyleLbl="node1" presStyleIdx="2" presStyleCnt="9">
        <dgm:presLayoutVars>
          <dgm:chMax val="0"/>
          <dgm:bulletEnabled val="1"/>
        </dgm:presLayoutVars>
      </dgm:prSet>
      <dgm:spPr/>
    </dgm:pt>
    <dgm:pt modelId="{CE34D021-DF70-3748-8D65-DCF0143100B7}" type="pres">
      <dgm:prSet presAssocID="{89663D82-3E49-4E8F-A32E-CBD289D3BE7F}" presName="spacer" presStyleCnt="0"/>
      <dgm:spPr/>
    </dgm:pt>
    <dgm:pt modelId="{826AA952-AB9F-BC4B-83BC-BD05C8B92843}" type="pres">
      <dgm:prSet presAssocID="{4A4B4C14-4ED8-4272-9032-BB6DFF980803}" presName="parentText" presStyleLbl="node1" presStyleIdx="3" presStyleCnt="9">
        <dgm:presLayoutVars>
          <dgm:chMax val="0"/>
          <dgm:bulletEnabled val="1"/>
        </dgm:presLayoutVars>
      </dgm:prSet>
      <dgm:spPr/>
    </dgm:pt>
    <dgm:pt modelId="{4901A626-90F4-9D43-9343-D174F63478F6}" type="pres">
      <dgm:prSet presAssocID="{5F28B3C3-253B-4120-9153-1B98456CAAE4}" presName="spacer" presStyleCnt="0"/>
      <dgm:spPr/>
    </dgm:pt>
    <dgm:pt modelId="{B52AEA68-1C81-9F41-BD07-D3DF8830594B}" type="pres">
      <dgm:prSet presAssocID="{53C2D6E3-2B7D-4544-A2AD-CD9ACED40FD4}" presName="parentText" presStyleLbl="node1" presStyleIdx="4" presStyleCnt="9">
        <dgm:presLayoutVars>
          <dgm:chMax val="0"/>
          <dgm:bulletEnabled val="1"/>
        </dgm:presLayoutVars>
      </dgm:prSet>
      <dgm:spPr/>
    </dgm:pt>
    <dgm:pt modelId="{175E10BC-7462-CE4F-8357-05827091B98B}" type="pres">
      <dgm:prSet presAssocID="{409CFEE5-F8AA-4E6F-B9C1-DA7CB2CA5303}" presName="spacer" presStyleCnt="0"/>
      <dgm:spPr/>
    </dgm:pt>
    <dgm:pt modelId="{2878E46B-6DAC-A649-B12C-970106808F64}" type="pres">
      <dgm:prSet presAssocID="{43FE9439-D75D-46BC-8CD4-D02748767B05}" presName="parentText" presStyleLbl="node1" presStyleIdx="5" presStyleCnt="9">
        <dgm:presLayoutVars>
          <dgm:chMax val="0"/>
          <dgm:bulletEnabled val="1"/>
        </dgm:presLayoutVars>
      </dgm:prSet>
      <dgm:spPr/>
    </dgm:pt>
    <dgm:pt modelId="{7D32BD9D-D0B2-9548-A855-EC92F7885C40}" type="pres">
      <dgm:prSet presAssocID="{BCAE1772-9679-4B61-9F84-B7F361005BD5}" presName="spacer" presStyleCnt="0"/>
      <dgm:spPr/>
    </dgm:pt>
    <dgm:pt modelId="{CDC1D91C-67D3-5B48-9388-165589E0C476}" type="pres">
      <dgm:prSet presAssocID="{3F6A8242-AA4E-4B51-8ADF-1F5514644A17}" presName="parentText" presStyleLbl="node1" presStyleIdx="6" presStyleCnt="9">
        <dgm:presLayoutVars>
          <dgm:chMax val="0"/>
          <dgm:bulletEnabled val="1"/>
        </dgm:presLayoutVars>
      </dgm:prSet>
      <dgm:spPr/>
    </dgm:pt>
    <dgm:pt modelId="{A9D3A4E2-310D-7244-B761-DCFFC85E6BEE}" type="pres">
      <dgm:prSet presAssocID="{80478016-1E97-476C-8BF5-A668DC836102}" presName="spacer" presStyleCnt="0"/>
      <dgm:spPr/>
    </dgm:pt>
    <dgm:pt modelId="{746221FF-ABDA-1441-874D-0969B583B738}" type="pres">
      <dgm:prSet presAssocID="{76BF4809-EBC9-4FBF-8459-72DAA348A227}" presName="parentText" presStyleLbl="node1" presStyleIdx="7" presStyleCnt="9">
        <dgm:presLayoutVars>
          <dgm:chMax val="0"/>
          <dgm:bulletEnabled val="1"/>
        </dgm:presLayoutVars>
      </dgm:prSet>
      <dgm:spPr/>
    </dgm:pt>
    <dgm:pt modelId="{CA62A8F3-836D-7545-BAE3-6E4D5F94DE07}" type="pres">
      <dgm:prSet presAssocID="{3EDFFF3B-6AF2-4DC2-9B81-D07FD2C58691}" presName="spacer" presStyleCnt="0"/>
      <dgm:spPr/>
    </dgm:pt>
    <dgm:pt modelId="{E6E58BD5-01F2-574B-8EC2-35E496D76D50}" type="pres">
      <dgm:prSet presAssocID="{AC2C0D7A-D19F-4E66-91F8-9973C03301EC}" presName="parentText" presStyleLbl="node1" presStyleIdx="8" presStyleCnt="9">
        <dgm:presLayoutVars>
          <dgm:chMax val="0"/>
          <dgm:bulletEnabled val="1"/>
        </dgm:presLayoutVars>
      </dgm:prSet>
      <dgm:spPr/>
    </dgm:pt>
  </dgm:ptLst>
  <dgm:cxnLst>
    <dgm:cxn modelId="{51630802-BDF1-4436-8912-82A8F270C5BA}" srcId="{FA43AFF4-8A72-43D7-9168-17541A4ACFB4}" destId="{3F6A8242-AA4E-4B51-8ADF-1F5514644A17}" srcOrd="6" destOrd="0" parTransId="{A5B47638-F89A-441C-9B9E-02738EF5DD4B}" sibTransId="{80478016-1E97-476C-8BF5-A668DC836102}"/>
    <dgm:cxn modelId="{50C2AA11-22B3-412D-9E95-2F0F6A09963E}" srcId="{FA43AFF4-8A72-43D7-9168-17541A4ACFB4}" destId="{4044CB4C-727A-4D4B-8414-FFA9960693DD}" srcOrd="2" destOrd="0" parTransId="{5D4FFB22-C2E1-44AF-A38E-822D94586B64}" sibTransId="{89663D82-3E49-4E8F-A32E-CBD289D3BE7F}"/>
    <dgm:cxn modelId="{35D48C2C-CCA6-F24C-98E7-7FD2A3D9A6FB}" type="presOf" srcId="{4A4B4C14-4ED8-4272-9032-BB6DFF980803}" destId="{826AA952-AB9F-BC4B-83BC-BD05C8B92843}" srcOrd="0" destOrd="0" presId="urn:microsoft.com/office/officeart/2005/8/layout/vList2"/>
    <dgm:cxn modelId="{18FD7B32-A5B7-2441-BC5C-69F677DD4947}" type="presOf" srcId="{3F6A8242-AA4E-4B51-8ADF-1F5514644A17}" destId="{CDC1D91C-67D3-5B48-9388-165589E0C476}" srcOrd="0" destOrd="0" presId="urn:microsoft.com/office/officeart/2005/8/layout/vList2"/>
    <dgm:cxn modelId="{69163641-D027-45DB-849A-033FE63A3426}" srcId="{FA43AFF4-8A72-43D7-9168-17541A4ACFB4}" destId="{4A4B4C14-4ED8-4272-9032-BB6DFF980803}" srcOrd="3" destOrd="0" parTransId="{64AEDE1C-8D2F-46D2-A5A2-F034D2FC0E83}" sibTransId="{5F28B3C3-253B-4120-9153-1B98456CAAE4}"/>
    <dgm:cxn modelId="{7FA8F155-07DC-4D49-ACB2-97CA8061205A}" type="presOf" srcId="{AC2C0D7A-D19F-4E66-91F8-9973C03301EC}" destId="{E6E58BD5-01F2-574B-8EC2-35E496D76D50}" srcOrd="0" destOrd="0" presId="urn:microsoft.com/office/officeart/2005/8/layout/vList2"/>
    <dgm:cxn modelId="{6A29EA62-2D38-48A0-B92C-B5159E8E97BE}" srcId="{FA43AFF4-8A72-43D7-9168-17541A4ACFB4}" destId="{53C2D6E3-2B7D-4544-A2AD-CD9ACED40FD4}" srcOrd="4" destOrd="0" parTransId="{AB928D22-A70E-45FE-84CB-F5D456FAE2FA}" sibTransId="{409CFEE5-F8AA-4E6F-B9C1-DA7CB2CA5303}"/>
    <dgm:cxn modelId="{7F6271A6-86BA-D34D-996D-54A26195F68F}" type="presOf" srcId="{53C2D6E3-2B7D-4544-A2AD-CD9ACED40FD4}" destId="{B52AEA68-1C81-9F41-BD07-D3DF8830594B}" srcOrd="0" destOrd="0" presId="urn:microsoft.com/office/officeart/2005/8/layout/vList2"/>
    <dgm:cxn modelId="{F84D28B2-A331-0E42-8F16-864C705F9CDE}" type="presOf" srcId="{4044CB4C-727A-4D4B-8414-FFA9960693DD}" destId="{B8B6BB5B-F280-1F41-BF5F-94303CA62484}" srcOrd="0" destOrd="0" presId="urn:microsoft.com/office/officeart/2005/8/layout/vList2"/>
    <dgm:cxn modelId="{5143A3C1-D8B4-314C-A2EB-57536FF2BAF5}" type="presOf" srcId="{FA43AFF4-8A72-43D7-9168-17541A4ACFB4}" destId="{2BA75670-16C8-5B4B-A1EB-F079DDA76D39}" srcOrd="0" destOrd="0" presId="urn:microsoft.com/office/officeart/2005/8/layout/vList2"/>
    <dgm:cxn modelId="{985651D2-C50A-4C9C-89F5-67FF7ABDD86E}" srcId="{FA43AFF4-8A72-43D7-9168-17541A4ACFB4}" destId="{76BF4809-EBC9-4FBF-8459-72DAA348A227}" srcOrd="7" destOrd="0" parTransId="{A0CB55A0-8A3D-4B55-BC20-B0428EA7A664}" sibTransId="{3EDFFF3B-6AF2-4DC2-9B81-D07FD2C58691}"/>
    <dgm:cxn modelId="{F63829DB-49D1-BB43-AF56-E0CB6B65CC36}" type="presOf" srcId="{52D43AED-9ABC-4972-9DF9-44B8E82F4912}" destId="{3E2CFF01-588E-2547-8701-76DE28827D50}" srcOrd="0" destOrd="0" presId="urn:microsoft.com/office/officeart/2005/8/layout/vList2"/>
    <dgm:cxn modelId="{A510EEDB-2D86-9C4A-A28A-C680D151FD5E}" type="presOf" srcId="{43FE9439-D75D-46BC-8CD4-D02748767B05}" destId="{2878E46B-6DAC-A649-B12C-970106808F64}" srcOrd="0" destOrd="0" presId="urn:microsoft.com/office/officeart/2005/8/layout/vList2"/>
    <dgm:cxn modelId="{C12F6ADD-EBAA-DC42-99C0-3583C0E243D8}" type="presOf" srcId="{9CCC853F-10E8-4DA4-A070-79D623EF760F}" destId="{E11CCC9D-9E40-5848-B597-46AE3952EBDC}" srcOrd="0" destOrd="0" presId="urn:microsoft.com/office/officeart/2005/8/layout/vList2"/>
    <dgm:cxn modelId="{89BC49E2-1846-482C-8490-5ACFB27B66F9}" srcId="{FA43AFF4-8A72-43D7-9168-17541A4ACFB4}" destId="{52D43AED-9ABC-4972-9DF9-44B8E82F4912}" srcOrd="1" destOrd="0" parTransId="{F6B126AF-3843-4772-B05D-9612831FB95F}" sibTransId="{4138EFB4-3CE7-4B8D-8505-234F2D16E0A9}"/>
    <dgm:cxn modelId="{ADEF97E3-A811-4BFB-927E-399165079844}" srcId="{FA43AFF4-8A72-43D7-9168-17541A4ACFB4}" destId="{9CCC853F-10E8-4DA4-A070-79D623EF760F}" srcOrd="0" destOrd="0" parTransId="{544F4157-4DD0-400C-9E7D-4BD7BA7F2607}" sibTransId="{1F41200A-37C8-47D0-954B-25C977A565D3}"/>
    <dgm:cxn modelId="{288DAAE4-3DE4-E842-A987-CD252FAF15AD}" type="presOf" srcId="{76BF4809-EBC9-4FBF-8459-72DAA348A227}" destId="{746221FF-ABDA-1441-874D-0969B583B738}" srcOrd="0" destOrd="0" presId="urn:microsoft.com/office/officeart/2005/8/layout/vList2"/>
    <dgm:cxn modelId="{7BCDEDE9-9DF2-4890-A8CC-10D282772CBE}" srcId="{FA43AFF4-8A72-43D7-9168-17541A4ACFB4}" destId="{AC2C0D7A-D19F-4E66-91F8-9973C03301EC}" srcOrd="8" destOrd="0" parTransId="{2C9E5427-D6D7-404C-B81E-AE5CE6574FDF}" sibTransId="{4CA19066-3B54-4BD5-B642-F4173937A66A}"/>
    <dgm:cxn modelId="{F806AEF6-648F-4395-9378-E2F2D90C7607}" srcId="{FA43AFF4-8A72-43D7-9168-17541A4ACFB4}" destId="{43FE9439-D75D-46BC-8CD4-D02748767B05}" srcOrd="5" destOrd="0" parTransId="{030C8447-B113-484B-94F4-E145BB567590}" sibTransId="{BCAE1772-9679-4B61-9F84-B7F361005BD5}"/>
    <dgm:cxn modelId="{2A165CB4-033F-1346-BDB1-BABF6E40FD72}" type="presParOf" srcId="{2BA75670-16C8-5B4B-A1EB-F079DDA76D39}" destId="{E11CCC9D-9E40-5848-B597-46AE3952EBDC}" srcOrd="0" destOrd="0" presId="urn:microsoft.com/office/officeart/2005/8/layout/vList2"/>
    <dgm:cxn modelId="{F514CDA5-0F99-534D-A539-8597F0F0FFA5}" type="presParOf" srcId="{2BA75670-16C8-5B4B-A1EB-F079DDA76D39}" destId="{15B34547-1E1E-BB42-B642-B0B3F06A5631}" srcOrd="1" destOrd="0" presId="urn:microsoft.com/office/officeart/2005/8/layout/vList2"/>
    <dgm:cxn modelId="{34806767-7B0E-6B49-ABD7-150DA47FBDA2}" type="presParOf" srcId="{2BA75670-16C8-5B4B-A1EB-F079DDA76D39}" destId="{3E2CFF01-588E-2547-8701-76DE28827D50}" srcOrd="2" destOrd="0" presId="urn:microsoft.com/office/officeart/2005/8/layout/vList2"/>
    <dgm:cxn modelId="{FA3A2322-8D45-4542-9090-2DC781A450A1}" type="presParOf" srcId="{2BA75670-16C8-5B4B-A1EB-F079DDA76D39}" destId="{D7431C7E-1533-D149-88D5-151A3328D8BD}" srcOrd="3" destOrd="0" presId="urn:microsoft.com/office/officeart/2005/8/layout/vList2"/>
    <dgm:cxn modelId="{82C286B9-CA19-9B4F-A072-2C5CCFD73690}" type="presParOf" srcId="{2BA75670-16C8-5B4B-A1EB-F079DDA76D39}" destId="{B8B6BB5B-F280-1F41-BF5F-94303CA62484}" srcOrd="4" destOrd="0" presId="urn:microsoft.com/office/officeart/2005/8/layout/vList2"/>
    <dgm:cxn modelId="{2C514D30-AC39-8643-BF3E-067109162D1A}" type="presParOf" srcId="{2BA75670-16C8-5B4B-A1EB-F079DDA76D39}" destId="{CE34D021-DF70-3748-8D65-DCF0143100B7}" srcOrd="5" destOrd="0" presId="urn:microsoft.com/office/officeart/2005/8/layout/vList2"/>
    <dgm:cxn modelId="{B42007EF-24AE-BE4D-94BE-87B0DBBD4B78}" type="presParOf" srcId="{2BA75670-16C8-5B4B-A1EB-F079DDA76D39}" destId="{826AA952-AB9F-BC4B-83BC-BD05C8B92843}" srcOrd="6" destOrd="0" presId="urn:microsoft.com/office/officeart/2005/8/layout/vList2"/>
    <dgm:cxn modelId="{6EF60A3F-411F-5946-B074-C4296747CDB9}" type="presParOf" srcId="{2BA75670-16C8-5B4B-A1EB-F079DDA76D39}" destId="{4901A626-90F4-9D43-9343-D174F63478F6}" srcOrd="7" destOrd="0" presId="urn:microsoft.com/office/officeart/2005/8/layout/vList2"/>
    <dgm:cxn modelId="{CE5F4D6D-6DB6-2742-B5A4-146DE16ED8B9}" type="presParOf" srcId="{2BA75670-16C8-5B4B-A1EB-F079DDA76D39}" destId="{B52AEA68-1C81-9F41-BD07-D3DF8830594B}" srcOrd="8" destOrd="0" presId="urn:microsoft.com/office/officeart/2005/8/layout/vList2"/>
    <dgm:cxn modelId="{FEC3E1F8-CC91-5F4B-BC8D-053A591BBDD5}" type="presParOf" srcId="{2BA75670-16C8-5B4B-A1EB-F079DDA76D39}" destId="{175E10BC-7462-CE4F-8357-05827091B98B}" srcOrd="9" destOrd="0" presId="urn:microsoft.com/office/officeart/2005/8/layout/vList2"/>
    <dgm:cxn modelId="{B16FD933-633A-B945-A9E0-839B744C0F78}" type="presParOf" srcId="{2BA75670-16C8-5B4B-A1EB-F079DDA76D39}" destId="{2878E46B-6DAC-A649-B12C-970106808F64}" srcOrd="10" destOrd="0" presId="urn:microsoft.com/office/officeart/2005/8/layout/vList2"/>
    <dgm:cxn modelId="{EFB74AEC-815B-EB40-AE64-6B8A69177514}" type="presParOf" srcId="{2BA75670-16C8-5B4B-A1EB-F079DDA76D39}" destId="{7D32BD9D-D0B2-9548-A855-EC92F7885C40}" srcOrd="11" destOrd="0" presId="urn:microsoft.com/office/officeart/2005/8/layout/vList2"/>
    <dgm:cxn modelId="{EFC137C1-EDD6-3C4A-AAEB-E539EF2E4FE9}" type="presParOf" srcId="{2BA75670-16C8-5B4B-A1EB-F079DDA76D39}" destId="{CDC1D91C-67D3-5B48-9388-165589E0C476}" srcOrd="12" destOrd="0" presId="urn:microsoft.com/office/officeart/2005/8/layout/vList2"/>
    <dgm:cxn modelId="{04929A8F-DBC8-2247-BC1A-0EA33E815AC8}" type="presParOf" srcId="{2BA75670-16C8-5B4B-A1EB-F079DDA76D39}" destId="{A9D3A4E2-310D-7244-B761-DCFFC85E6BEE}" srcOrd="13" destOrd="0" presId="urn:microsoft.com/office/officeart/2005/8/layout/vList2"/>
    <dgm:cxn modelId="{A9756642-56D4-7643-A73C-7D7013004B2D}" type="presParOf" srcId="{2BA75670-16C8-5B4B-A1EB-F079DDA76D39}" destId="{746221FF-ABDA-1441-874D-0969B583B738}" srcOrd="14" destOrd="0" presId="urn:microsoft.com/office/officeart/2005/8/layout/vList2"/>
    <dgm:cxn modelId="{6BD73CE2-5979-CD4D-B110-93D629E4E4C3}" type="presParOf" srcId="{2BA75670-16C8-5B4B-A1EB-F079DDA76D39}" destId="{CA62A8F3-836D-7545-BAE3-6E4D5F94DE07}" srcOrd="15" destOrd="0" presId="urn:microsoft.com/office/officeart/2005/8/layout/vList2"/>
    <dgm:cxn modelId="{D54B3D93-3192-1D4E-946D-DB7469415BA9}" type="presParOf" srcId="{2BA75670-16C8-5B4B-A1EB-F079DDA76D39}" destId="{E6E58BD5-01F2-574B-8EC2-35E496D76D50}" srcOrd="1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0902AE-AAF8-409D-8613-EFC94B1C32A7}"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C31BEE48-217D-46D9-8159-59A64DA7E8C0}">
      <dgm:prSet/>
      <dgm:spPr/>
      <dgm:t>
        <a:bodyPr/>
        <a:lstStyle/>
        <a:p>
          <a:pPr>
            <a:defRPr b="1"/>
          </a:pPr>
          <a:r>
            <a:rPr lang="en-US"/>
            <a:t>Statistical Technique:</a:t>
          </a:r>
        </a:p>
      </dgm:t>
    </dgm:pt>
    <dgm:pt modelId="{76DAFBB6-7691-4DC7-8F11-2C8D86186B00}" type="parTrans" cxnId="{0E7F1E5A-823C-4D5D-B6F6-F3ECC8EA27BD}">
      <dgm:prSet/>
      <dgm:spPr/>
      <dgm:t>
        <a:bodyPr/>
        <a:lstStyle/>
        <a:p>
          <a:endParaRPr lang="en-US"/>
        </a:p>
      </dgm:t>
    </dgm:pt>
    <dgm:pt modelId="{2A52B119-62CC-49A4-848E-E35A2C704193}" type="sibTrans" cxnId="{0E7F1E5A-823C-4D5D-B6F6-F3ECC8EA27BD}">
      <dgm:prSet/>
      <dgm:spPr/>
      <dgm:t>
        <a:bodyPr/>
        <a:lstStyle/>
        <a:p>
          <a:endParaRPr lang="en-US"/>
        </a:p>
      </dgm:t>
    </dgm:pt>
    <dgm:pt modelId="{81556389-FFF9-4B10-B6B6-9A131B06C634}">
      <dgm:prSet/>
      <dgm:spPr/>
      <dgm:t>
        <a:bodyPr/>
        <a:lstStyle/>
        <a:p>
          <a:r>
            <a:rPr lang="en-US"/>
            <a:t>Infers how confidently the value of a target variable can be predicted using the predictor variables. </a:t>
          </a:r>
        </a:p>
      </dgm:t>
    </dgm:pt>
    <dgm:pt modelId="{B18898B4-7789-4056-B9A8-53B7DCA1D9DC}" type="parTrans" cxnId="{FAABBD0F-D426-4BA4-B810-B06C34E0FA5E}">
      <dgm:prSet/>
      <dgm:spPr/>
      <dgm:t>
        <a:bodyPr/>
        <a:lstStyle/>
        <a:p>
          <a:endParaRPr lang="en-US"/>
        </a:p>
      </dgm:t>
    </dgm:pt>
    <dgm:pt modelId="{023E7186-D6B0-42B0-97DB-9852D20A5249}" type="sibTrans" cxnId="{FAABBD0F-D426-4BA4-B810-B06C34E0FA5E}">
      <dgm:prSet/>
      <dgm:spPr/>
      <dgm:t>
        <a:bodyPr/>
        <a:lstStyle/>
        <a:p>
          <a:endParaRPr lang="en-US"/>
        </a:p>
      </dgm:t>
    </dgm:pt>
    <dgm:pt modelId="{67EAABF4-997C-451D-836D-C9C40A306121}">
      <dgm:prSet/>
      <dgm:spPr/>
      <dgm:t>
        <a:bodyPr/>
        <a:lstStyle/>
        <a:p>
          <a:pPr>
            <a:defRPr b="1"/>
          </a:pPr>
          <a:r>
            <a:rPr lang="en-US"/>
            <a:t>Assumptions:</a:t>
          </a:r>
        </a:p>
      </dgm:t>
    </dgm:pt>
    <dgm:pt modelId="{68AF70B3-18A4-49B6-8AFE-AD59B5319754}" type="parTrans" cxnId="{A256726A-DE90-4F4F-98C0-5502543E64B2}">
      <dgm:prSet/>
      <dgm:spPr/>
      <dgm:t>
        <a:bodyPr/>
        <a:lstStyle/>
        <a:p>
          <a:endParaRPr lang="en-US"/>
        </a:p>
      </dgm:t>
    </dgm:pt>
    <dgm:pt modelId="{036F4BD0-2FAB-4D5A-A05F-09D9365ACA06}" type="sibTrans" cxnId="{A256726A-DE90-4F4F-98C0-5502543E64B2}">
      <dgm:prSet/>
      <dgm:spPr/>
      <dgm:t>
        <a:bodyPr/>
        <a:lstStyle/>
        <a:p>
          <a:endParaRPr lang="en-US"/>
        </a:p>
      </dgm:t>
    </dgm:pt>
    <dgm:pt modelId="{AE820D76-B6C2-49FC-AA28-2673215363D6}">
      <dgm:prSet/>
      <dgm:spPr/>
      <dgm:t>
        <a:bodyPr/>
        <a:lstStyle/>
        <a:p>
          <a:r>
            <a:rPr lang="en-US"/>
            <a:t>Target variable is binary.</a:t>
          </a:r>
        </a:p>
      </dgm:t>
    </dgm:pt>
    <dgm:pt modelId="{7F33018A-F8F5-4B2B-AC0E-96D20CC7A643}" type="parTrans" cxnId="{3E6E79E5-3524-4D49-BC60-084921A67F25}">
      <dgm:prSet/>
      <dgm:spPr/>
      <dgm:t>
        <a:bodyPr/>
        <a:lstStyle/>
        <a:p>
          <a:endParaRPr lang="en-US"/>
        </a:p>
      </dgm:t>
    </dgm:pt>
    <dgm:pt modelId="{6E87D937-66CA-4532-846F-3D196AE8AE71}" type="sibTrans" cxnId="{3E6E79E5-3524-4D49-BC60-084921A67F25}">
      <dgm:prSet/>
      <dgm:spPr/>
      <dgm:t>
        <a:bodyPr/>
        <a:lstStyle/>
        <a:p>
          <a:endParaRPr lang="en-US"/>
        </a:p>
      </dgm:t>
    </dgm:pt>
    <dgm:pt modelId="{5213E389-1D3B-41E9-952D-1D726BBFDEBB}">
      <dgm:prSet/>
      <dgm:spPr/>
      <dgm:t>
        <a:bodyPr/>
        <a:lstStyle/>
        <a:p>
          <a:r>
            <a:rPr lang="en-US"/>
            <a:t>Variable independence.</a:t>
          </a:r>
        </a:p>
      </dgm:t>
    </dgm:pt>
    <dgm:pt modelId="{B669D580-8CD2-45C6-B381-118FBDE208AC}" type="parTrans" cxnId="{DBE599F4-73F2-41B0-A766-B9E6D3BD2F52}">
      <dgm:prSet/>
      <dgm:spPr/>
      <dgm:t>
        <a:bodyPr/>
        <a:lstStyle/>
        <a:p>
          <a:endParaRPr lang="en-US"/>
        </a:p>
      </dgm:t>
    </dgm:pt>
    <dgm:pt modelId="{5D6782D5-F8E9-4541-A1A8-3F60A6F92872}" type="sibTrans" cxnId="{DBE599F4-73F2-41B0-A766-B9E6D3BD2F52}">
      <dgm:prSet/>
      <dgm:spPr/>
      <dgm:t>
        <a:bodyPr/>
        <a:lstStyle/>
        <a:p>
          <a:endParaRPr lang="en-US"/>
        </a:p>
      </dgm:t>
    </dgm:pt>
    <dgm:pt modelId="{80B44B7A-236C-41AA-A9FA-2B74661FBDC8}">
      <dgm:prSet/>
      <dgm:spPr/>
      <dgm:t>
        <a:bodyPr/>
        <a:lstStyle/>
        <a:p>
          <a:r>
            <a:rPr lang="en-US"/>
            <a:t>No multicollinearity.</a:t>
          </a:r>
        </a:p>
      </dgm:t>
    </dgm:pt>
    <dgm:pt modelId="{1F06DC9C-1E76-4D73-BA97-570A4A6D0F94}" type="parTrans" cxnId="{E9E1F0F1-17C7-4A35-A33D-4EB8311F0E8B}">
      <dgm:prSet/>
      <dgm:spPr/>
      <dgm:t>
        <a:bodyPr/>
        <a:lstStyle/>
        <a:p>
          <a:endParaRPr lang="en-US"/>
        </a:p>
      </dgm:t>
    </dgm:pt>
    <dgm:pt modelId="{3904DFA1-EC38-4D78-B07F-882B036DDD92}" type="sibTrans" cxnId="{E9E1F0F1-17C7-4A35-A33D-4EB8311F0E8B}">
      <dgm:prSet/>
      <dgm:spPr/>
      <dgm:t>
        <a:bodyPr/>
        <a:lstStyle/>
        <a:p>
          <a:endParaRPr lang="en-US"/>
        </a:p>
      </dgm:t>
    </dgm:pt>
    <dgm:pt modelId="{385DC886-E6A1-4834-A963-366A3A905109}">
      <dgm:prSet/>
      <dgm:spPr/>
      <dgm:t>
        <a:bodyPr/>
        <a:lstStyle/>
        <a:p>
          <a:r>
            <a:rPr lang="en-US"/>
            <a:t>Linearly aligned with log odds.</a:t>
          </a:r>
        </a:p>
      </dgm:t>
    </dgm:pt>
    <dgm:pt modelId="{658C3C76-1D9F-4400-9ABC-E3C121631A83}" type="parTrans" cxnId="{A15B2519-FF47-4C1E-B765-BDAACF267746}">
      <dgm:prSet/>
      <dgm:spPr/>
      <dgm:t>
        <a:bodyPr/>
        <a:lstStyle/>
        <a:p>
          <a:endParaRPr lang="en-US"/>
        </a:p>
      </dgm:t>
    </dgm:pt>
    <dgm:pt modelId="{371C6B76-D7F3-41C0-95B6-C07A7E694E2E}" type="sibTrans" cxnId="{A15B2519-FF47-4C1E-B765-BDAACF267746}">
      <dgm:prSet/>
      <dgm:spPr/>
      <dgm:t>
        <a:bodyPr/>
        <a:lstStyle/>
        <a:p>
          <a:endParaRPr lang="en-US"/>
        </a:p>
      </dgm:t>
    </dgm:pt>
    <dgm:pt modelId="{1575765D-BFCA-4139-B649-EF95240D3E23}">
      <dgm:prSet/>
      <dgm:spPr/>
      <dgm:t>
        <a:bodyPr/>
        <a:lstStyle/>
        <a:p>
          <a:r>
            <a:rPr lang="en-US"/>
            <a:t>Large sample size.</a:t>
          </a:r>
        </a:p>
      </dgm:t>
    </dgm:pt>
    <dgm:pt modelId="{C9E5A2DD-5BCC-4B98-B2CC-9E1D62C2436C}" type="parTrans" cxnId="{D7B081EC-C106-415D-9BB8-E405045561AE}">
      <dgm:prSet/>
      <dgm:spPr/>
      <dgm:t>
        <a:bodyPr/>
        <a:lstStyle/>
        <a:p>
          <a:endParaRPr lang="en-US"/>
        </a:p>
      </dgm:t>
    </dgm:pt>
    <dgm:pt modelId="{4E209B20-4461-4BE1-98B5-3C36737BA23F}" type="sibTrans" cxnId="{D7B081EC-C106-415D-9BB8-E405045561AE}">
      <dgm:prSet/>
      <dgm:spPr/>
      <dgm:t>
        <a:bodyPr/>
        <a:lstStyle/>
        <a:p>
          <a:endParaRPr lang="en-US"/>
        </a:p>
      </dgm:t>
    </dgm:pt>
    <dgm:pt modelId="{85AC002F-B533-B54D-A5A5-2622F1A31F6D}" type="pres">
      <dgm:prSet presAssocID="{E20902AE-AAF8-409D-8613-EFC94B1C32A7}" presName="Name0" presStyleCnt="0">
        <dgm:presLayoutVars>
          <dgm:dir/>
          <dgm:animLvl val="lvl"/>
          <dgm:resizeHandles val="exact"/>
        </dgm:presLayoutVars>
      </dgm:prSet>
      <dgm:spPr/>
    </dgm:pt>
    <dgm:pt modelId="{6037B6CB-8AAE-5F4D-9AFD-A48240C9EDFC}" type="pres">
      <dgm:prSet presAssocID="{C31BEE48-217D-46D9-8159-59A64DA7E8C0}" presName="composite" presStyleCnt="0"/>
      <dgm:spPr/>
    </dgm:pt>
    <dgm:pt modelId="{E9D24F60-0FD1-E846-ACEB-7481D7DEAC47}" type="pres">
      <dgm:prSet presAssocID="{C31BEE48-217D-46D9-8159-59A64DA7E8C0}" presName="parTx" presStyleLbl="alignNode1" presStyleIdx="0" presStyleCnt="2">
        <dgm:presLayoutVars>
          <dgm:chMax val="0"/>
          <dgm:chPref val="0"/>
          <dgm:bulletEnabled val="1"/>
        </dgm:presLayoutVars>
      </dgm:prSet>
      <dgm:spPr/>
    </dgm:pt>
    <dgm:pt modelId="{80BBDBFF-462D-CC45-B0C6-23496C72E77C}" type="pres">
      <dgm:prSet presAssocID="{C31BEE48-217D-46D9-8159-59A64DA7E8C0}" presName="desTx" presStyleLbl="alignAccFollowNode1" presStyleIdx="0" presStyleCnt="2">
        <dgm:presLayoutVars>
          <dgm:bulletEnabled val="1"/>
        </dgm:presLayoutVars>
      </dgm:prSet>
      <dgm:spPr/>
    </dgm:pt>
    <dgm:pt modelId="{D41157B0-BE74-8149-B625-EF1DCBA91BFC}" type="pres">
      <dgm:prSet presAssocID="{2A52B119-62CC-49A4-848E-E35A2C704193}" presName="space" presStyleCnt="0"/>
      <dgm:spPr/>
    </dgm:pt>
    <dgm:pt modelId="{E4579BCD-AD95-E44F-8091-FC5410D71E91}" type="pres">
      <dgm:prSet presAssocID="{67EAABF4-997C-451D-836D-C9C40A306121}" presName="composite" presStyleCnt="0"/>
      <dgm:spPr/>
    </dgm:pt>
    <dgm:pt modelId="{A78A0C5A-74F4-1148-830A-D4104697C759}" type="pres">
      <dgm:prSet presAssocID="{67EAABF4-997C-451D-836D-C9C40A306121}" presName="parTx" presStyleLbl="alignNode1" presStyleIdx="1" presStyleCnt="2">
        <dgm:presLayoutVars>
          <dgm:chMax val="0"/>
          <dgm:chPref val="0"/>
          <dgm:bulletEnabled val="1"/>
        </dgm:presLayoutVars>
      </dgm:prSet>
      <dgm:spPr/>
    </dgm:pt>
    <dgm:pt modelId="{943B31DB-9E7C-2E4D-9A97-94F07D5C8F4D}" type="pres">
      <dgm:prSet presAssocID="{67EAABF4-997C-451D-836D-C9C40A306121}" presName="desTx" presStyleLbl="alignAccFollowNode1" presStyleIdx="1" presStyleCnt="2">
        <dgm:presLayoutVars>
          <dgm:bulletEnabled val="1"/>
        </dgm:presLayoutVars>
      </dgm:prSet>
      <dgm:spPr/>
    </dgm:pt>
  </dgm:ptLst>
  <dgm:cxnLst>
    <dgm:cxn modelId="{0ED85E04-B9EC-6048-A5AD-4AA92BC63C9C}" type="presOf" srcId="{81556389-FFF9-4B10-B6B6-9A131B06C634}" destId="{80BBDBFF-462D-CC45-B0C6-23496C72E77C}" srcOrd="0" destOrd="0" presId="urn:microsoft.com/office/officeart/2005/8/layout/hList1"/>
    <dgm:cxn modelId="{347D4006-EEA4-724E-9AD9-D4F71F07442B}" type="presOf" srcId="{AE820D76-B6C2-49FC-AA28-2673215363D6}" destId="{943B31DB-9E7C-2E4D-9A97-94F07D5C8F4D}" srcOrd="0" destOrd="0" presId="urn:microsoft.com/office/officeart/2005/8/layout/hList1"/>
    <dgm:cxn modelId="{FAABBD0F-D426-4BA4-B810-B06C34E0FA5E}" srcId="{C31BEE48-217D-46D9-8159-59A64DA7E8C0}" destId="{81556389-FFF9-4B10-B6B6-9A131B06C634}" srcOrd="0" destOrd="0" parTransId="{B18898B4-7789-4056-B9A8-53B7DCA1D9DC}" sibTransId="{023E7186-D6B0-42B0-97DB-9852D20A5249}"/>
    <dgm:cxn modelId="{A15B2519-FF47-4C1E-B765-BDAACF267746}" srcId="{67EAABF4-997C-451D-836D-C9C40A306121}" destId="{385DC886-E6A1-4834-A963-366A3A905109}" srcOrd="3" destOrd="0" parTransId="{658C3C76-1D9F-4400-9ABC-E3C121631A83}" sibTransId="{371C6B76-D7F3-41C0-95B6-C07A7E694E2E}"/>
    <dgm:cxn modelId="{14A1E024-9880-764B-8499-D33864143086}" type="presOf" srcId="{C31BEE48-217D-46D9-8159-59A64DA7E8C0}" destId="{E9D24F60-0FD1-E846-ACEB-7481D7DEAC47}" srcOrd="0" destOrd="0" presId="urn:microsoft.com/office/officeart/2005/8/layout/hList1"/>
    <dgm:cxn modelId="{E450232B-E7DA-C64C-84D5-D9459936F25D}" type="presOf" srcId="{5213E389-1D3B-41E9-952D-1D726BBFDEBB}" destId="{943B31DB-9E7C-2E4D-9A97-94F07D5C8F4D}" srcOrd="0" destOrd="1" presId="urn:microsoft.com/office/officeart/2005/8/layout/hList1"/>
    <dgm:cxn modelId="{390A7E58-FB6D-414D-9C54-32896A5F8830}" type="presOf" srcId="{67EAABF4-997C-451D-836D-C9C40A306121}" destId="{A78A0C5A-74F4-1148-830A-D4104697C759}" srcOrd="0" destOrd="0" presId="urn:microsoft.com/office/officeart/2005/8/layout/hList1"/>
    <dgm:cxn modelId="{0E7F1E5A-823C-4D5D-B6F6-F3ECC8EA27BD}" srcId="{E20902AE-AAF8-409D-8613-EFC94B1C32A7}" destId="{C31BEE48-217D-46D9-8159-59A64DA7E8C0}" srcOrd="0" destOrd="0" parTransId="{76DAFBB6-7691-4DC7-8F11-2C8D86186B00}" sibTransId="{2A52B119-62CC-49A4-848E-E35A2C704193}"/>
    <dgm:cxn modelId="{A256726A-DE90-4F4F-98C0-5502543E64B2}" srcId="{E20902AE-AAF8-409D-8613-EFC94B1C32A7}" destId="{67EAABF4-997C-451D-836D-C9C40A306121}" srcOrd="1" destOrd="0" parTransId="{68AF70B3-18A4-49B6-8AFE-AD59B5319754}" sibTransId="{036F4BD0-2FAB-4D5A-A05F-09D9365ACA06}"/>
    <dgm:cxn modelId="{E90C2F96-DE2D-8B44-ADB5-B2B7F9B39341}" type="presOf" srcId="{385DC886-E6A1-4834-A963-366A3A905109}" destId="{943B31DB-9E7C-2E4D-9A97-94F07D5C8F4D}" srcOrd="0" destOrd="3" presId="urn:microsoft.com/office/officeart/2005/8/layout/hList1"/>
    <dgm:cxn modelId="{3B172AA8-E7BC-464E-BA1E-28F2C4F0EF18}" type="presOf" srcId="{E20902AE-AAF8-409D-8613-EFC94B1C32A7}" destId="{85AC002F-B533-B54D-A5A5-2622F1A31F6D}" srcOrd="0" destOrd="0" presId="urn:microsoft.com/office/officeart/2005/8/layout/hList1"/>
    <dgm:cxn modelId="{26A5F0C8-6C20-734F-A3C1-58B8A949357E}" type="presOf" srcId="{1575765D-BFCA-4139-B649-EF95240D3E23}" destId="{943B31DB-9E7C-2E4D-9A97-94F07D5C8F4D}" srcOrd="0" destOrd="4" presId="urn:microsoft.com/office/officeart/2005/8/layout/hList1"/>
    <dgm:cxn modelId="{3E6E79E5-3524-4D49-BC60-084921A67F25}" srcId="{67EAABF4-997C-451D-836D-C9C40A306121}" destId="{AE820D76-B6C2-49FC-AA28-2673215363D6}" srcOrd="0" destOrd="0" parTransId="{7F33018A-F8F5-4B2B-AC0E-96D20CC7A643}" sibTransId="{6E87D937-66CA-4532-846F-3D196AE8AE71}"/>
    <dgm:cxn modelId="{D7B081EC-C106-415D-9BB8-E405045561AE}" srcId="{67EAABF4-997C-451D-836D-C9C40A306121}" destId="{1575765D-BFCA-4139-B649-EF95240D3E23}" srcOrd="4" destOrd="0" parTransId="{C9E5A2DD-5BCC-4B98-B2CC-9E1D62C2436C}" sibTransId="{4E209B20-4461-4BE1-98B5-3C36737BA23F}"/>
    <dgm:cxn modelId="{E9E1F0F1-17C7-4A35-A33D-4EB8311F0E8B}" srcId="{67EAABF4-997C-451D-836D-C9C40A306121}" destId="{80B44B7A-236C-41AA-A9FA-2B74661FBDC8}" srcOrd="2" destOrd="0" parTransId="{1F06DC9C-1E76-4D73-BA97-570A4A6D0F94}" sibTransId="{3904DFA1-EC38-4D78-B07F-882B036DDD92}"/>
    <dgm:cxn modelId="{DBE599F4-73F2-41B0-A766-B9E6D3BD2F52}" srcId="{67EAABF4-997C-451D-836D-C9C40A306121}" destId="{5213E389-1D3B-41E9-952D-1D726BBFDEBB}" srcOrd="1" destOrd="0" parTransId="{B669D580-8CD2-45C6-B381-118FBDE208AC}" sibTransId="{5D6782D5-F8E9-4541-A1A8-3F60A6F92872}"/>
    <dgm:cxn modelId="{A497D9FD-407E-9045-8179-8533BC96C18C}" type="presOf" srcId="{80B44B7A-236C-41AA-A9FA-2B74661FBDC8}" destId="{943B31DB-9E7C-2E4D-9A97-94F07D5C8F4D}" srcOrd="0" destOrd="2" presId="urn:microsoft.com/office/officeart/2005/8/layout/hList1"/>
    <dgm:cxn modelId="{2629BDF7-77A8-AE46-A0C2-5950CFD84BB7}" type="presParOf" srcId="{85AC002F-B533-B54D-A5A5-2622F1A31F6D}" destId="{6037B6CB-8AAE-5F4D-9AFD-A48240C9EDFC}" srcOrd="0" destOrd="0" presId="urn:microsoft.com/office/officeart/2005/8/layout/hList1"/>
    <dgm:cxn modelId="{EEDB89B1-8FDE-F740-BED2-EA354142BAC6}" type="presParOf" srcId="{6037B6CB-8AAE-5F4D-9AFD-A48240C9EDFC}" destId="{E9D24F60-0FD1-E846-ACEB-7481D7DEAC47}" srcOrd="0" destOrd="0" presId="urn:microsoft.com/office/officeart/2005/8/layout/hList1"/>
    <dgm:cxn modelId="{2FF0E876-00A8-074E-BE12-61A002E14133}" type="presParOf" srcId="{6037B6CB-8AAE-5F4D-9AFD-A48240C9EDFC}" destId="{80BBDBFF-462D-CC45-B0C6-23496C72E77C}" srcOrd="1" destOrd="0" presId="urn:microsoft.com/office/officeart/2005/8/layout/hList1"/>
    <dgm:cxn modelId="{59978B71-AF28-9A4B-B3FC-6F79AF65D681}" type="presParOf" srcId="{85AC002F-B533-B54D-A5A5-2622F1A31F6D}" destId="{D41157B0-BE74-8149-B625-EF1DCBA91BFC}" srcOrd="1" destOrd="0" presId="urn:microsoft.com/office/officeart/2005/8/layout/hList1"/>
    <dgm:cxn modelId="{090393A7-1EC1-0242-8D3F-5B13D83CF06A}" type="presParOf" srcId="{85AC002F-B533-B54D-A5A5-2622F1A31F6D}" destId="{E4579BCD-AD95-E44F-8091-FC5410D71E91}" srcOrd="2" destOrd="0" presId="urn:microsoft.com/office/officeart/2005/8/layout/hList1"/>
    <dgm:cxn modelId="{7B119623-0AFB-8A43-83BE-66743F65A3B1}" type="presParOf" srcId="{E4579BCD-AD95-E44F-8091-FC5410D71E91}" destId="{A78A0C5A-74F4-1148-830A-D4104697C759}" srcOrd="0" destOrd="0" presId="urn:microsoft.com/office/officeart/2005/8/layout/hList1"/>
    <dgm:cxn modelId="{B1482719-8DF6-4848-8398-6FD0AB05C38B}" type="presParOf" srcId="{E4579BCD-AD95-E44F-8091-FC5410D71E91}" destId="{943B31DB-9E7C-2E4D-9A97-94F07D5C8F4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9DD16-5470-304A-B1BD-F497243A320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5E0C55B-0F36-2340-8F44-6C9BAE9CF01A}">
      <dgm:prSet/>
      <dgm:spPr/>
      <dgm:t>
        <a:bodyPr/>
        <a:lstStyle/>
        <a:p>
          <a:r>
            <a:rPr lang="en-US"/>
            <a:t>Significance:</a:t>
          </a:r>
        </a:p>
      </dgm:t>
    </dgm:pt>
    <dgm:pt modelId="{CA792F2D-3A81-484F-8E27-40E5D5DE367A}" type="parTrans" cxnId="{3B13D4C1-0802-5C4E-9EE1-098D09CB5320}">
      <dgm:prSet/>
      <dgm:spPr/>
      <dgm:t>
        <a:bodyPr/>
        <a:lstStyle/>
        <a:p>
          <a:endParaRPr lang="en-US"/>
        </a:p>
      </dgm:t>
    </dgm:pt>
    <dgm:pt modelId="{3C388A7B-AD12-0641-B904-5817886580E6}" type="sibTrans" cxnId="{3B13D4C1-0802-5C4E-9EE1-098D09CB5320}">
      <dgm:prSet/>
      <dgm:spPr/>
      <dgm:t>
        <a:bodyPr/>
        <a:lstStyle/>
        <a:p>
          <a:endParaRPr lang="en-US"/>
        </a:p>
      </dgm:t>
    </dgm:pt>
    <dgm:pt modelId="{3AB65936-6173-AF4C-BF9A-89690F15AA85}">
      <dgm:prSet/>
      <dgm:spPr/>
      <dgm:t>
        <a:bodyPr/>
        <a:lstStyle/>
        <a:p>
          <a:r>
            <a:rPr lang="en-US"/>
            <a:t>Model Prediction Accuracy of 84%</a:t>
          </a:r>
        </a:p>
      </dgm:t>
    </dgm:pt>
    <dgm:pt modelId="{2CE85483-E133-4541-B892-F6B94906EB19}" type="parTrans" cxnId="{1C43C516-5F2E-3246-B957-32AFA118F6CA}">
      <dgm:prSet/>
      <dgm:spPr/>
      <dgm:t>
        <a:bodyPr/>
        <a:lstStyle/>
        <a:p>
          <a:endParaRPr lang="en-US"/>
        </a:p>
      </dgm:t>
    </dgm:pt>
    <dgm:pt modelId="{83CC1CAD-6DA6-EC4B-8865-DAAD61BD50B3}" type="sibTrans" cxnId="{1C43C516-5F2E-3246-B957-32AFA118F6CA}">
      <dgm:prSet/>
      <dgm:spPr/>
      <dgm:t>
        <a:bodyPr/>
        <a:lstStyle/>
        <a:p>
          <a:endParaRPr lang="en-US"/>
        </a:p>
      </dgm:t>
    </dgm:pt>
    <dgm:pt modelId="{E86A5F50-41E1-4C46-9CF1-432ADB842C7A}">
      <dgm:prSet/>
      <dgm:spPr/>
      <dgm:t>
        <a:bodyPr/>
        <a:lstStyle/>
        <a:p>
          <a:r>
            <a:rPr lang="en-US"/>
            <a:t>Can predict the likelihood of a customer to churn based on 15 features. </a:t>
          </a:r>
        </a:p>
      </dgm:t>
    </dgm:pt>
    <dgm:pt modelId="{EEDF8CF4-CAE0-1D49-98F5-631CD6A9BD82}" type="parTrans" cxnId="{1A92764F-F391-A045-8C30-7C63C0D24416}">
      <dgm:prSet/>
      <dgm:spPr/>
      <dgm:t>
        <a:bodyPr/>
        <a:lstStyle/>
        <a:p>
          <a:endParaRPr lang="en-US"/>
        </a:p>
      </dgm:t>
    </dgm:pt>
    <dgm:pt modelId="{246763F4-CC8E-4942-AE4B-9AF630AC310D}" type="sibTrans" cxnId="{1A92764F-F391-A045-8C30-7C63C0D24416}">
      <dgm:prSet/>
      <dgm:spPr/>
      <dgm:t>
        <a:bodyPr/>
        <a:lstStyle/>
        <a:p>
          <a:endParaRPr lang="en-US"/>
        </a:p>
      </dgm:t>
    </dgm:pt>
    <dgm:pt modelId="{06B6B6FE-53FE-B243-8E5A-962D42025E17}">
      <dgm:prSet/>
      <dgm:spPr/>
      <dgm:t>
        <a:bodyPr/>
        <a:lstStyle/>
        <a:p>
          <a:r>
            <a:rPr lang="en-US"/>
            <a:t>Limitations: Categorical values re-expressed with One-hot Encoding</a:t>
          </a:r>
        </a:p>
      </dgm:t>
    </dgm:pt>
    <dgm:pt modelId="{4F8A8658-0ABC-F941-AAD2-55AAF4B91AA9}" type="parTrans" cxnId="{C2198DEA-3B61-184F-B739-190517BC354E}">
      <dgm:prSet/>
      <dgm:spPr/>
      <dgm:t>
        <a:bodyPr/>
        <a:lstStyle/>
        <a:p>
          <a:endParaRPr lang="en-US"/>
        </a:p>
      </dgm:t>
    </dgm:pt>
    <dgm:pt modelId="{4C17BB76-9D95-AE46-8411-F9BA162B6A39}" type="sibTrans" cxnId="{C2198DEA-3B61-184F-B739-190517BC354E}">
      <dgm:prSet/>
      <dgm:spPr/>
      <dgm:t>
        <a:bodyPr/>
        <a:lstStyle/>
        <a:p>
          <a:endParaRPr lang="en-US"/>
        </a:p>
      </dgm:t>
    </dgm:pt>
    <dgm:pt modelId="{AC168EBA-53A9-0442-9910-22E409F0101D}">
      <dgm:prSet/>
      <dgm:spPr/>
      <dgm:t>
        <a:bodyPr/>
        <a:lstStyle/>
        <a:p>
          <a:r>
            <a:rPr lang="en-US"/>
            <a:t>Coefficients: </a:t>
          </a:r>
        </a:p>
      </dgm:t>
    </dgm:pt>
    <dgm:pt modelId="{5889D94D-A8B8-FB42-93A9-F882F8166A76}" type="parTrans" cxnId="{039D569F-99D8-B248-A6A7-F798FCBBEE88}">
      <dgm:prSet/>
      <dgm:spPr/>
      <dgm:t>
        <a:bodyPr/>
        <a:lstStyle/>
        <a:p>
          <a:endParaRPr lang="en-US"/>
        </a:p>
      </dgm:t>
    </dgm:pt>
    <dgm:pt modelId="{6E3EBB6B-6310-314D-8228-262573863E64}" type="sibTrans" cxnId="{039D569F-99D8-B248-A6A7-F798FCBBEE88}">
      <dgm:prSet/>
      <dgm:spPr/>
      <dgm:t>
        <a:bodyPr/>
        <a:lstStyle/>
        <a:p>
          <a:endParaRPr lang="en-US"/>
        </a:p>
      </dgm:t>
    </dgm:pt>
    <dgm:pt modelId="{1AE827FD-7440-234B-A041-1A1F028354EF}">
      <dgm:prSet/>
      <dgm:spPr/>
      <dgm:t>
        <a:bodyPr/>
        <a:lstStyle/>
        <a:p>
          <a:r>
            <a:rPr lang="en-US"/>
            <a:t>Constant: +4.023</a:t>
          </a:r>
        </a:p>
      </dgm:t>
    </dgm:pt>
    <dgm:pt modelId="{5B586D8E-65B0-5947-845A-DAEC4A3B7372}" type="parTrans" cxnId="{05372693-C87F-844D-A33F-052B472517FA}">
      <dgm:prSet/>
      <dgm:spPr/>
      <dgm:t>
        <a:bodyPr/>
        <a:lstStyle/>
        <a:p>
          <a:endParaRPr lang="en-US"/>
        </a:p>
      </dgm:t>
    </dgm:pt>
    <dgm:pt modelId="{1C90677E-787F-6946-A43F-B21C0FBA82C6}" type="sibTrans" cxnId="{05372693-C87F-844D-A33F-052B472517FA}">
      <dgm:prSet/>
      <dgm:spPr/>
      <dgm:t>
        <a:bodyPr/>
        <a:lstStyle/>
        <a:p>
          <a:endParaRPr lang="en-US"/>
        </a:p>
      </dgm:t>
    </dgm:pt>
    <dgm:pt modelId="{8E7D7BE6-078A-9842-9C25-A200C7E10283}">
      <dgm:prSet/>
      <dgm:spPr/>
      <dgm:t>
        <a:bodyPr/>
        <a:lstStyle/>
        <a:p>
          <a:r>
            <a:rPr lang="en-US"/>
            <a:t>Yearly_equip_failure: -0.212</a:t>
          </a:r>
        </a:p>
      </dgm:t>
    </dgm:pt>
    <dgm:pt modelId="{529CAA3C-5BA0-014A-BA8A-0E364497DA35}" type="parTrans" cxnId="{13F493FD-7C5C-7047-8DBD-751B427A24ED}">
      <dgm:prSet/>
      <dgm:spPr/>
      <dgm:t>
        <a:bodyPr/>
        <a:lstStyle/>
        <a:p>
          <a:endParaRPr lang="en-US"/>
        </a:p>
      </dgm:t>
    </dgm:pt>
    <dgm:pt modelId="{447A338D-60B0-FF42-AE08-96483F5450B6}" type="sibTrans" cxnId="{13F493FD-7C5C-7047-8DBD-751B427A24ED}">
      <dgm:prSet/>
      <dgm:spPr/>
      <dgm:t>
        <a:bodyPr/>
        <a:lstStyle/>
        <a:p>
          <a:endParaRPr lang="en-US"/>
        </a:p>
      </dgm:t>
    </dgm:pt>
    <dgm:pt modelId="{1A9817DE-1D48-CC41-80D1-256FBB00E3AF}">
      <dgm:prSet/>
      <dgm:spPr/>
      <dgm:t>
        <a:bodyPr/>
        <a:lstStyle/>
        <a:p>
          <a:r>
            <a:rPr lang="en-US"/>
            <a:t>Tenure: -0.069</a:t>
          </a:r>
        </a:p>
      </dgm:t>
    </dgm:pt>
    <dgm:pt modelId="{9FC7FE17-A8BF-AA43-9088-D4FF7C706589}" type="parTrans" cxnId="{516EBACA-520F-0A41-9299-BD555BC3E9B6}">
      <dgm:prSet/>
      <dgm:spPr/>
      <dgm:t>
        <a:bodyPr/>
        <a:lstStyle/>
        <a:p>
          <a:endParaRPr lang="en-US"/>
        </a:p>
      </dgm:t>
    </dgm:pt>
    <dgm:pt modelId="{E1A906BE-237A-0B40-B96D-AD9E192ACE25}" type="sibTrans" cxnId="{516EBACA-520F-0A41-9299-BD555BC3E9B6}">
      <dgm:prSet/>
      <dgm:spPr/>
      <dgm:t>
        <a:bodyPr/>
        <a:lstStyle/>
        <a:p>
          <a:endParaRPr lang="en-US"/>
        </a:p>
      </dgm:t>
    </dgm:pt>
    <dgm:pt modelId="{DD816C00-D655-4948-B9A2-40FC131FA43C}">
      <dgm:prSet/>
      <dgm:spPr/>
      <dgm:t>
        <a:bodyPr/>
        <a:lstStyle/>
        <a:p>
          <a:r>
            <a:rPr lang="en-US"/>
            <a:t>Area_Suburban: -0.548</a:t>
          </a:r>
        </a:p>
      </dgm:t>
    </dgm:pt>
    <dgm:pt modelId="{F5F840A6-C165-F34D-9612-FAC4B2EE7D10}" type="parTrans" cxnId="{38D7A17E-2CC1-AF41-A603-58C62D9437C5}">
      <dgm:prSet/>
      <dgm:spPr/>
      <dgm:t>
        <a:bodyPr/>
        <a:lstStyle/>
        <a:p>
          <a:endParaRPr lang="en-US"/>
        </a:p>
      </dgm:t>
    </dgm:pt>
    <dgm:pt modelId="{5C9DB031-9003-4042-B549-F92C93EA05BC}" type="sibTrans" cxnId="{38D7A17E-2CC1-AF41-A603-58C62D9437C5}">
      <dgm:prSet/>
      <dgm:spPr/>
      <dgm:t>
        <a:bodyPr/>
        <a:lstStyle/>
        <a:p>
          <a:endParaRPr lang="en-US"/>
        </a:p>
      </dgm:t>
    </dgm:pt>
    <dgm:pt modelId="{0D7F6413-8FD3-514F-B08E-E21C4AA8267A}">
      <dgm:prSet/>
      <dgm:spPr/>
      <dgm:t>
        <a:bodyPr/>
        <a:lstStyle/>
        <a:p>
          <a:r>
            <a:rPr lang="en-US"/>
            <a:t>Gender_Nonbinary: -0.831</a:t>
          </a:r>
        </a:p>
      </dgm:t>
    </dgm:pt>
    <dgm:pt modelId="{D3E5D789-F8E6-6A49-B4BA-AEC9B6866CDC}" type="parTrans" cxnId="{682EFE24-766F-8E4D-8C5B-020D8A5728EB}">
      <dgm:prSet/>
      <dgm:spPr/>
      <dgm:t>
        <a:bodyPr/>
        <a:lstStyle/>
        <a:p>
          <a:endParaRPr lang="en-US"/>
        </a:p>
      </dgm:t>
    </dgm:pt>
    <dgm:pt modelId="{D89492C3-FCF6-0E40-8DCC-790F5FA2EDC6}" type="sibTrans" cxnId="{682EFE24-766F-8E4D-8C5B-020D8A5728EB}">
      <dgm:prSet/>
      <dgm:spPr/>
      <dgm:t>
        <a:bodyPr/>
        <a:lstStyle/>
        <a:p>
          <a:endParaRPr lang="en-US"/>
        </a:p>
      </dgm:t>
    </dgm:pt>
    <dgm:pt modelId="{084E03A3-464E-FF49-9AF8-8FF053CE7D54}">
      <dgm:prSet/>
      <dgm:spPr/>
      <dgm:t>
        <a:bodyPr/>
        <a:lstStyle/>
        <a:p>
          <a:r>
            <a:rPr lang="en-US"/>
            <a:t>Contract_One Year: -2.485</a:t>
          </a:r>
        </a:p>
      </dgm:t>
    </dgm:pt>
    <dgm:pt modelId="{869E74E0-AA9A-DC47-AEB5-3EE8E996B541}" type="parTrans" cxnId="{B3A8971D-0C3C-4645-836F-649C1C738DCC}">
      <dgm:prSet/>
      <dgm:spPr/>
      <dgm:t>
        <a:bodyPr/>
        <a:lstStyle/>
        <a:p>
          <a:endParaRPr lang="en-US"/>
        </a:p>
      </dgm:t>
    </dgm:pt>
    <dgm:pt modelId="{8CE4DE39-65D4-1947-9681-0F469C05B15C}" type="sibTrans" cxnId="{B3A8971D-0C3C-4645-836F-649C1C738DCC}">
      <dgm:prSet/>
      <dgm:spPr/>
      <dgm:t>
        <a:bodyPr/>
        <a:lstStyle/>
        <a:p>
          <a:endParaRPr lang="en-US"/>
        </a:p>
      </dgm:t>
    </dgm:pt>
    <dgm:pt modelId="{DE57C25E-DDF2-4A41-B3E7-A9C865B8B109}">
      <dgm:prSet/>
      <dgm:spPr/>
      <dgm:t>
        <a:bodyPr/>
        <a:lstStyle/>
        <a:p>
          <a:r>
            <a:rPr lang="en-US"/>
            <a:t>Contract_Two Year: -2.703</a:t>
          </a:r>
        </a:p>
      </dgm:t>
    </dgm:pt>
    <dgm:pt modelId="{E25B0702-843B-B54D-B149-F9D1B0D927E1}" type="parTrans" cxnId="{16A7503F-F9E2-6B47-881C-70F546F38224}">
      <dgm:prSet/>
      <dgm:spPr/>
      <dgm:t>
        <a:bodyPr/>
        <a:lstStyle/>
        <a:p>
          <a:endParaRPr lang="en-US"/>
        </a:p>
      </dgm:t>
    </dgm:pt>
    <dgm:pt modelId="{988C1F31-9983-824B-B1BB-04FDECB12B0D}" type="sibTrans" cxnId="{16A7503F-F9E2-6B47-881C-70F546F38224}">
      <dgm:prSet/>
      <dgm:spPr/>
      <dgm:t>
        <a:bodyPr/>
        <a:lstStyle/>
        <a:p>
          <a:endParaRPr lang="en-US"/>
        </a:p>
      </dgm:t>
    </dgm:pt>
    <dgm:pt modelId="{1D0E4251-E77E-3E47-B990-27E3D58AF1E2}">
      <dgm:prSet/>
      <dgm:spPr/>
      <dgm:t>
        <a:bodyPr/>
        <a:lstStyle/>
        <a:p>
          <a:r>
            <a:rPr lang="en-US"/>
            <a:t>Port_Modem_Yes: -0.314</a:t>
          </a:r>
        </a:p>
      </dgm:t>
    </dgm:pt>
    <dgm:pt modelId="{75FE85EA-E3C7-9F44-B057-B6B9F79D7B18}" type="parTrans" cxnId="{18C8FEC4-B5EB-4A4A-BC72-D10C2A45C106}">
      <dgm:prSet/>
      <dgm:spPr/>
      <dgm:t>
        <a:bodyPr/>
        <a:lstStyle/>
        <a:p>
          <a:endParaRPr lang="en-US"/>
        </a:p>
      </dgm:t>
    </dgm:pt>
    <dgm:pt modelId="{BFAFB9CC-F00C-7F45-B995-EE9EED0508CB}" type="sibTrans" cxnId="{18C8FEC4-B5EB-4A4A-BC72-D10C2A45C106}">
      <dgm:prSet/>
      <dgm:spPr/>
      <dgm:t>
        <a:bodyPr/>
        <a:lstStyle/>
        <a:p>
          <a:endParaRPr lang="en-US"/>
        </a:p>
      </dgm:t>
    </dgm:pt>
    <dgm:pt modelId="{79653741-A4BE-4844-B3FD-15CB3B01A06E}">
      <dgm:prSet/>
      <dgm:spPr/>
      <dgm:t>
        <a:bodyPr/>
        <a:lstStyle/>
        <a:p>
          <a:r>
            <a:rPr lang="en-US"/>
            <a:t>Tablet_Yes: -0.491</a:t>
          </a:r>
        </a:p>
      </dgm:t>
    </dgm:pt>
    <dgm:pt modelId="{1F6A656E-6CD5-574D-9EC6-9E96F4DB291F}" type="parTrans" cxnId="{DCBA2661-2641-A849-A18C-5D65BDCCAE07}">
      <dgm:prSet/>
      <dgm:spPr/>
      <dgm:t>
        <a:bodyPr/>
        <a:lstStyle/>
        <a:p>
          <a:endParaRPr lang="en-US"/>
        </a:p>
      </dgm:t>
    </dgm:pt>
    <dgm:pt modelId="{615C5634-AD62-FD4A-BD60-A45A2D8C75BF}" type="sibTrans" cxnId="{DCBA2661-2641-A849-A18C-5D65BDCCAE07}">
      <dgm:prSet/>
      <dgm:spPr/>
      <dgm:t>
        <a:bodyPr/>
        <a:lstStyle/>
        <a:p>
          <a:endParaRPr lang="en-US"/>
        </a:p>
      </dgm:t>
    </dgm:pt>
    <dgm:pt modelId="{B9B6B7E2-2F97-6B49-B5AE-B2BE20B6CDAF}">
      <dgm:prSet/>
      <dgm:spPr/>
      <dgm:t>
        <a:bodyPr/>
        <a:lstStyle/>
        <a:p>
          <a:r>
            <a:rPr lang="en-US"/>
            <a:t>InternetService_Fiber Optic: -1.032</a:t>
          </a:r>
        </a:p>
      </dgm:t>
    </dgm:pt>
    <dgm:pt modelId="{DCE03343-4849-9F4D-AAE6-3746D153EEF2}" type="parTrans" cxnId="{4E1568FD-37C0-E646-A6B3-7FC5D746C33C}">
      <dgm:prSet/>
      <dgm:spPr/>
      <dgm:t>
        <a:bodyPr/>
        <a:lstStyle/>
        <a:p>
          <a:endParaRPr lang="en-US"/>
        </a:p>
      </dgm:t>
    </dgm:pt>
    <dgm:pt modelId="{4B6185D1-5321-7446-A306-1326E0B93E3C}" type="sibTrans" cxnId="{4E1568FD-37C0-E646-A6B3-7FC5D746C33C}">
      <dgm:prSet/>
      <dgm:spPr/>
      <dgm:t>
        <a:bodyPr/>
        <a:lstStyle/>
        <a:p>
          <a:endParaRPr lang="en-US"/>
        </a:p>
      </dgm:t>
    </dgm:pt>
    <dgm:pt modelId="{30F49C21-638B-F643-A1B6-DA715B08366E}">
      <dgm:prSet/>
      <dgm:spPr/>
      <dgm:t>
        <a:bodyPr/>
        <a:lstStyle/>
        <a:p>
          <a:r>
            <a:rPr lang="en-US"/>
            <a:t>Phone_Yes: -0.779</a:t>
          </a:r>
        </a:p>
      </dgm:t>
    </dgm:pt>
    <dgm:pt modelId="{3724FEBB-C268-1647-AF7C-8D2E84B2D182}" type="parTrans" cxnId="{0F3631B4-1EAA-2B42-9C4D-47CCDB005B7B}">
      <dgm:prSet/>
      <dgm:spPr/>
      <dgm:t>
        <a:bodyPr/>
        <a:lstStyle/>
        <a:p>
          <a:endParaRPr lang="en-US"/>
        </a:p>
      </dgm:t>
    </dgm:pt>
    <dgm:pt modelId="{67CDC721-4FBE-D849-9EE6-7683968B3D91}" type="sibTrans" cxnId="{0F3631B4-1EAA-2B42-9C4D-47CCDB005B7B}">
      <dgm:prSet/>
      <dgm:spPr/>
      <dgm:t>
        <a:bodyPr/>
        <a:lstStyle/>
        <a:p>
          <a:endParaRPr lang="en-US"/>
        </a:p>
      </dgm:t>
    </dgm:pt>
    <dgm:pt modelId="{DFE29320-36F2-C647-A71B-33E4FE05C43D}">
      <dgm:prSet/>
      <dgm:spPr/>
      <dgm:t>
        <a:bodyPr/>
        <a:lstStyle/>
        <a:p>
          <a:r>
            <a:rPr lang="en-US"/>
            <a:t>Multiple_Yes: +0.708</a:t>
          </a:r>
        </a:p>
      </dgm:t>
    </dgm:pt>
    <dgm:pt modelId="{B74FFA01-5418-9542-980A-891677635146}" type="parTrans" cxnId="{3BC4040B-21B6-F947-8EC3-C283275E0581}">
      <dgm:prSet/>
      <dgm:spPr/>
      <dgm:t>
        <a:bodyPr/>
        <a:lstStyle/>
        <a:p>
          <a:endParaRPr lang="en-US"/>
        </a:p>
      </dgm:t>
    </dgm:pt>
    <dgm:pt modelId="{E9D93519-0B66-7A45-B148-A33F921A71B6}" type="sibTrans" cxnId="{3BC4040B-21B6-F947-8EC3-C283275E0581}">
      <dgm:prSet/>
      <dgm:spPr/>
      <dgm:t>
        <a:bodyPr/>
        <a:lstStyle/>
        <a:p>
          <a:endParaRPr lang="en-US"/>
        </a:p>
      </dgm:t>
    </dgm:pt>
    <dgm:pt modelId="{D684B94A-23CB-6645-999F-C0EDD575A690}">
      <dgm:prSet/>
      <dgm:spPr/>
      <dgm:t>
        <a:bodyPr/>
        <a:lstStyle/>
        <a:p>
          <a:r>
            <a:rPr lang="en-US"/>
            <a:t>OnlineSecurity_Yes: -0.519</a:t>
          </a:r>
        </a:p>
      </dgm:t>
    </dgm:pt>
    <dgm:pt modelId="{DC4C86E4-0D29-CC41-A57B-457302E2A07A}" type="parTrans" cxnId="{DC11D099-BBEE-1346-A7B1-8B5368202F7E}">
      <dgm:prSet/>
      <dgm:spPr/>
      <dgm:t>
        <a:bodyPr/>
        <a:lstStyle/>
        <a:p>
          <a:endParaRPr lang="en-US"/>
        </a:p>
      </dgm:t>
    </dgm:pt>
    <dgm:pt modelId="{B82F265A-BF09-D64C-82DD-B87CE5B8988F}" type="sibTrans" cxnId="{DC11D099-BBEE-1346-A7B1-8B5368202F7E}">
      <dgm:prSet/>
      <dgm:spPr/>
      <dgm:t>
        <a:bodyPr/>
        <a:lstStyle/>
        <a:p>
          <a:endParaRPr lang="en-US"/>
        </a:p>
      </dgm:t>
    </dgm:pt>
    <dgm:pt modelId="{66F94248-0E14-0C4B-87F0-ACD34A58246A}">
      <dgm:prSet/>
      <dgm:spPr/>
      <dgm:t>
        <a:bodyPr/>
        <a:lstStyle/>
        <a:p>
          <a:r>
            <a:rPr lang="en-US"/>
            <a:t>OnlineBackup_Yes: +0.121</a:t>
          </a:r>
        </a:p>
      </dgm:t>
    </dgm:pt>
    <dgm:pt modelId="{CA29C193-70E9-E64A-B812-B4AB3AC77008}" type="parTrans" cxnId="{5A77ABFB-CAB5-D045-96AC-9F3B677C8CB9}">
      <dgm:prSet/>
      <dgm:spPr/>
      <dgm:t>
        <a:bodyPr/>
        <a:lstStyle/>
        <a:p>
          <a:endParaRPr lang="en-US"/>
        </a:p>
      </dgm:t>
    </dgm:pt>
    <dgm:pt modelId="{8D76E6F2-1930-9F48-AFD0-3D273E5FC588}" type="sibTrans" cxnId="{5A77ABFB-CAB5-D045-96AC-9F3B677C8CB9}">
      <dgm:prSet/>
      <dgm:spPr/>
      <dgm:t>
        <a:bodyPr/>
        <a:lstStyle/>
        <a:p>
          <a:endParaRPr lang="en-US"/>
        </a:p>
      </dgm:t>
    </dgm:pt>
    <dgm:pt modelId="{56528BC9-BC9E-0B4E-809E-A97EF007B4D3}">
      <dgm:prSet/>
      <dgm:spPr/>
      <dgm:t>
        <a:bodyPr/>
        <a:lstStyle/>
        <a:p>
          <a:r>
            <a:rPr lang="en-US"/>
            <a:t>TechSupport_Yes: -0.393</a:t>
          </a:r>
        </a:p>
      </dgm:t>
    </dgm:pt>
    <dgm:pt modelId="{44B6A4DF-81B6-204A-A9B1-3ABAC9E22129}" type="parTrans" cxnId="{058B1E06-1FDD-1F4A-9EBB-5AF85A4365DB}">
      <dgm:prSet/>
      <dgm:spPr/>
      <dgm:t>
        <a:bodyPr/>
        <a:lstStyle/>
        <a:p>
          <a:endParaRPr lang="en-US"/>
        </a:p>
      </dgm:t>
    </dgm:pt>
    <dgm:pt modelId="{762BF5A5-CDB6-2144-BC27-1EE1B68D79DC}" type="sibTrans" cxnId="{058B1E06-1FDD-1F4A-9EBB-5AF85A4365DB}">
      <dgm:prSet/>
      <dgm:spPr/>
      <dgm:t>
        <a:bodyPr/>
        <a:lstStyle/>
        <a:p>
          <a:endParaRPr lang="en-US"/>
        </a:p>
      </dgm:t>
    </dgm:pt>
    <dgm:pt modelId="{CE83A2CC-025B-C74D-A1D4-B5A128A8E8BC}">
      <dgm:prSet/>
      <dgm:spPr/>
      <dgm:t>
        <a:bodyPr/>
        <a:lstStyle/>
        <a:p>
          <a:r>
            <a:rPr lang="en-US"/>
            <a:t>PaymentMethod_Check: -0.194</a:t>
          </a:r>
        </a:p>
      </dgm:t>
    </dgm:pt>
    <dgm:pt modelId="{D7FCAA31-A6E0-B349-998E-9E76C87143A2}" type="parTrans" cxnId="{1E019422-77A2-F845-81D9-4E346B504BD7}">
      <dgm:prSet/>
      <dgm:spPr/>
      <dgm:t>
        <a:bodyPr/>
        <a:lstStyle/>
        <a:p>
          <a:endParaRPr lang="en-US"/>
        </a:p>
      </dgm:t>
    </dgm:pt>
    <dgm:pt modelId="{35D948C0-0AAF-724E-9452-8F897D9AA900}" type="sibTrans" cxnId="{1E019422-77A2-F845-81D9-4E346B504BD7}">
      <dgm:prSet/>
      <dgm:spPr/>
      <dgm:t>
        <a:bodyPr/>
        <a:lstStyle/>
        <a:p>
          <a:endParaRPr lang="en-US"/>
        </a:p>
      </dgm:t>
    </dgm:pt>
    <dgm:pt modelId="{52147A74-B4C3-4142-99F0-1D77018F3886}" type="pres">
      <dgm:prSet presAssocID="{8299DD16-5470-304A-B1BD-F497243A3206}" presName="linear" presStyleCnt="0">
        <dgm:presLayoutVars>
          <dgm:animLvl val="lvl"/>
          <dgm:resizeHandles val="exact"/>
        </dgm:presLayoutVars>
      </dgm:prSet>
      <dgm:spPr/>
    </dgm:pt>
    <dgm:pt modelId="{915A68DB-3BD0-DF4A-A8AE-1D4952311F0D}" type="pres">
      <dgm:prSet presAssocID="{25E0C55B-0F36-2340-8F44-6C9BAE9CF01A}" presName="parentText" presStyleLbl="node1" presStyleIdx="0" presStyleCnt="3">
        <dgm:presLayoutVars>
          <dgm:chMax val="0"/>
          <dgm:bulletEnabled val="1"/>
        </dgm:presLayoutVars>
      </dgm:prSet>
      <dgm:spPr/>
    </dgm:pt>
    <dgm:pt modelId="{E8599830-05AE-5945-BD84-0115E1CF5D3E}" type="pres">
      <dgm:prSet presAssocID="{25E0C55B-0F36-2340-8F44-6C9BAE9CF01A}" presName="childText" presStyleLbl="revTx" presStyleIdx="0" presStyleCnt="2">
        <dgm:presLayoutVars>
          <dgm:bulletEnabled val="1"/>
        </dgm:presLayoutVars>
      </dgm:prSet>
      <dgm:spPr/>
    </dgm:pt>
    <dgm:pt modelId="{7E5F2F73-E28D-9B4E-A105-67CF2F5E7F37}" type="pres">
      <dgm:prSet presAssocID="{06B6B6FE-53FE-B243-8E5A-962D42025E17}" presName="parentText" presStyleLbl="node1" presStyleIdx="1" presStyleCnt="3">
        <dgm:presLayoutVars>
          <dgm:chMax val="0"/>
          <dgm:bulletEnabled val="1"/>
        </dgm:presLayoutVars>
      </dgm:prSet>
      <dgm:spPr/>
    </dgm:pt>
    <dgm:pt modelId="{136A3D21-69AE-9C47-9D75-C595F41308AF}" type="pres">
      <dgm:prSet presAssocID="{4C17BB76-9D95-AE46-8411-F9BA162B6A39}" presName="spacer" presStyleCnt="0"/>
      <dgm:spPr/>
    </dgm:pt>
    <dgm:pt modelId="{986CAA9A-E166-934D-9B86-6338419F725D}" type="pres">
      <dgm:prSet presAssocID="{AC168EBA-53A9-0442-9910-22E409F0101D}" presName="parentText" presStyleLbl="node1" presStyleIdx="2" presStyleCnt="3">
        <dgm:presLayoutVars>
          <dgm:chMax val="0"/>
          <dgm:bulletEnabled val="1"/>
        </dgm:presLayoutVars>
      </dgm:prSet>
      <dgm:spPr/>
    </dgm:pt>
    <dgm:pt modelId="{1465B9CB-8278-A047-A7FC-E1750DC218C1}" type="pres">
      <dgm:prSet presAssocID="{AC168EBA-53A9-0442-9910-22E409F0101D}" presName="childText" presStyleLbl="revTx" presStyleIdx="1" presStyleCnt="2">
        <dgm:presLayoutVars>
          <dgm:bulletEnabled val="1"/>
        </dgm:presLayoutVars>
      </dgm:prSet>
      <dgm:spPr/>
    </dgm:pt>
  </dgm:ptLst>
  <dgm:cxnLst>
    <dgm:cxn modelId="{058B1E06-1FDD-1F4A-9EBB-5AF85A4365DB}" srcId="{AC168EBA-53A9-0442-9910-22E409F0101D}" destId="{56528BC9-BC9E-0B4E-809E-A97EF007B4D3}" srcOrd="14" destOrd="0" parTransId="{44B6A4DF-81B6-204A-A9B1-3ABAC9E22129}" sibTransId="{762BF5A5-CDB6-2144-BC27-1EE1B68D79DC}"/>
    <dgm:cxn modelId="{3BC4040B-21B6-F947-8EC3-C283275E0581}" srcId="{AC168EBA-53A9-0442-9910-22E409F0101D}" destId="{DFE29320-36F2-C647-A71B-33E4FE05C43D}" srcOrd="11" destOrd="0" parTransId="{B74FFA01-5418-9542-980A-891677635146}" sibTransId="{E9D93519-0B66-7A45-B148-A33F921A71B6}"/>
    <dgm:cxn modelId="{540B3B10-4060-CA41-91A3-28399C8A54F7}" type="presOf" srcId="{DD816C00-D655-4948-B9A2-40FC131FA43C}" destId="{1465B9CB-8278-A047-A7FC-E1750DC218C1}" srcOrd="0" destOrd="3" presId="urn:microsoft.com/office/officeart/2005/8/layout/vList2"/>
    <dgm:cxn modelId="{1C43C516-5F2E-3246-B957-32AFA118F6CA}" srcId="{25E0C55B-0F36-2340-8F44-6C9BAE9CF01A}" destId="{3AB65936-6173-AF4C-BF9A-89690F15AA85}" srcOrd="0" destOrd="0" parTransId="{2CE85483-E133-4541-B892-F6B94906EB19}" sibTransId="{83CC1CAD-6DA6-EC4B-8865-DAAD61BD50B3}"/>
    <dgm:cxn modelId="{B3A8971D-0C3C-4645-836F-649C1C738DCC}" srcId="{AC168EBA-53A9-0442-9910-22E409F0101D}" destId="{084E03A3-464E-FF49-9AF8-8FF053CE7D54}" srcOrd="5" destOrd="0" parTransId="{869E74E0-AA9A-DC47-AEB5-3EE8E996B541}" sibTransId="{8CE4DE39-65D4-1947-9681-0F469C05B15C}"/>
    <dgm:cxn modelId="{1E019422-77A2-F845-81D9-4E346B504BD7}" srcId="{AC168EBA-53A9-0442-9910-22E409F0101D}" destId="{CE83A2CC-025B-C74D-A1D4-B5A128A8E8BC}" srcOrd="15" destOrd="0" parTransId="{D7FCAA31-A6E0-B349-998E-9E76C87143A2}" sibTransId="{35D948C0-0AAF-724E-9452-8F897D9AA900}"/>
    <dgm:cxn modelId="{682EFE24-766F-8E4D-8C5B-020D8A5728EB}" srcId="{AC168EBA-53A9-0442-9910-22E409F0101D}" destId="{0D7F6413-8FD3-514F-B08E-E21C4AA8267A}" srcOrd="4" destOrd="0" parTransId="{D3E5D789-F8E6-6A49-B4BA-AEC9B6866CDC}" sibTransId="{D89492C3-FCF6-0E40-8DCC-790F5FA2EDC6}"/>
    <dgm:cxn modelId="{2456A728-7AFB-B04E-B07B-4E7F036C5BFD}" type="presOf" srcId="{3AB65936-6173-AF4C-BF9A-89690F15AA85}" destId="{E8599830-05AE-5945-BD84-0115E1CF5D3E}" srcOrd="0" destOrd="0" presId="urn:microsoft.com/office/officeart/2005/8/layout/vList2"/>
    <dgm:cxn modelId="{D59CC33B-EC44-2F4C-9D09-752E051AB9DD}" type="presOf" srcId="{D684B94A-23CB-6645-999F-C0EDD575A690}" destId="{1465B9CB-8278-A047-A7FC-E1750DC218C1}" srcOrd="0" destOrd="12" presId="urn:microsoft.com/office/officeart/2005/8/layout/vList2"/>
    <dgm:cxn modelId="{11C7F63C-3F60-0644-AC51-BABE67C70AC8}" type="presOf" srcId="{084E03A3-464E-FF49-9AF8-8FF053CE7D54}" destId="{1465B9CB-8278-A047-A7FC-E1750DC218C1}" srcOrd="0" destOrd="5" presId="urn:microsoft.com/office/officeart/2005/8/layout/vList2"/>
    <dgm:cxn modelId="{16A7503F-F9E2-6B47-881C-70F546F38224}" srcId="{AC168EBA-53A9-0442-9910-22E409F0101D}" destId="{DE57C25E-DDF2-4A41-B3E7-A9C865B8B109}" srcOrd="6" destOrd="0" parTransId="{E25B0702-843B-B54D-B149-F9D1B0D927E1}" sibTransId="{988C1F31-9983-824B-B1BB-04FDECB12B0D}"/>
    <dgm:cxn modelId="{A2ED2145-CA08-1047-BF3B-BD8E9800B54B}" type="presOf" srcId="{DFE29320-36F2-C647-A71B-33E4FE05C43D}" destId="{1465B9CB-8278-A047-A7FC-E1750DC218C1}" srcOrd="0" destOrd="11" presId="urn:microsoft.com/office/officeart/2005/8/layout/vList2"/>
    <dgm:cxn modelId="{67C31249-DA90-FD47-8917-C22FD0AD2FE7}" type="presOf" srcId="{30F49C21-638B-F643-A1B6-DA715B08366E}" destId="{1465B9CB-8278-A047-A7FC-E1750DC218C1}" srcOrd="0" destOrd="10" presId="urn:microsoft.com/office/officeart/2005/8/layout/vList2"/>
    <dgm:cxn modelId="{189CEA4B-2BB8-274A-A55F-890E0582BCA4}" type="presOf" srcId="{E86A5F50-41E1-4C46-9CF1-432ADB842C7A}" destId="{E8599830-05AE-5945-BD84-0115E1CF5D3E}" srcOrd="0" destOrd="1" presId="urn:microsoft.com/office/officeart/2005/8/layout/vList2"/>
    <dgm:cxn modelId="{1A92764F-F391-A045-8C30-7C63C0D24416}" srcId="{25E0C55B-0F36-2340-8F44-6C9BAE9CF01A}" destId="{E86A5F50-41E1-4C46-9CF1-432ADB842C7A}" srcOrd="1" destOrd="0" parTransId="{EEDF8CF4-CAE0-1D49-98F5-631CD6A9BD82}" sibTransId="{246763F4-CC8E-4942-AE4B-9AF630AC310D}"/>
    <dgm:cxn modelId="{4FC1895A-C5E7-7D4B-98E4-D74CADB9E2F8}" type="presOf" srcId="{06B6B6FE-53FE-B243-8E5A-962D42025E17}" destId="{7E5F2F73-E28D-9B4E-A105-67CF2F5E7F37}" srcOrd="0" destOrd="0" presId="urn:microsoft.com/office/officeart/2005/8/layout/vList2"/>
    <dgm:cxn modelId="{DCBA2661-2641-A849-A18C-5D65BDCCAE07}" srcId="{AC168EBA-53A9-0442-9910-22E409F0101D}" destId="{79653741-A4BE-4844-B3FD-15CB3B01A06E}" srcOrd="8" destOrd="0" parTransId="{1F6A656E-6CD5-574D-9EC6-9E96F4DB291F}" sibTransId="{615C5634-AD62-FD4A-BD60-A45A2D8C75BF}"/>
    <dgm:cxn modelId="{434EB564-5B6A-8B49-914A-174650F63511}" type="presOf" srcId="{8299DD16-5470-304A-B1BD-F497243A3206}" destId="{52147A74-B4C3-4142-99F0-1D77018F3886}" srcOrd="0" destOrd="0" presId="urn:microsoft.com/office/officeart/2005/8/layout/vList2"/>
    <dgm:cxn modelId="{315A2669-498B-AE43-BDB6-3E1BE2899ACC}" type="presOf" srcId="{1AE827FD-7440-234B-A041-1A1F028354EF}" destId="{1465B9CB-8278-A047-A7FC-E1750DC218C1}" srcOrd="0" destOrd="0" presId="urn:microsoft.com/office/officeart/2005/8/layout/vList2"/>
    <dgm:cxn modelId="{CE901A6D-5AED-6A47-AFC4-ADE2C0F82255}" type="presOf" srcId="{8E7D7BE6-078A-9842-9C25-A200C7E10283}" destId="{1465B9CB-8278-A047-A7FC-E1750DC218C1}" srcOrd="0" destOrd="1" presId="urn:microsoft.com/office/officeart/2005/8/layout/vList2"/>
    <dgm:cxn modelId="{38D7A17E-2CC1-AF41-A603-58C62D9437C5}" srcId="{AC168EBA-53A9-0442-9910-22E409F0101D}" destId="{DD816C00-D655-4948-B9A2-40FC131FA43C}" srcOrd="3" destOrd="0" parTransId="{F5F840A6-C165-F34D-9612-FAC4B2EE7D10}" sibTransId="{5C9DB031-9003-4042-B549-F92C93EA05BC}"/>
    <dgm:cxn modelId="{0871EF85-957D-D042-8F7A-8BA28B38E3F0}" type="presOf" srcId="{56528BC9-BC9E-0B4E-809E-A97EF007B4D3}" destId="{1465B9CB-8278-A047-A7FC-E1750DC218C1}" srcOrd="0" destOrd="14" presId="urn:microsoft.com/office/officeart/2005/8/layout/vList2"/>
    <dgm:cxn modelId="{AD854586-BE47-4E4F-A3EE-DE6CFFB85A2E}" type="presOf" srcId="{DE57C25E-DDF2-4A41-B3E7-A9C865B8B109}" destId="{1465B9CB-8278-A047-A7FC-E1750DC218C1}" srcOrd="0" destOrd="6" presId="urn:microsoft.com/office/officeart/2005/8/layout/vList2"/>
    <dgm:cxn modelId="{537C1887-8DA3-C34C-924A-B2F0D07C7ACB}" type="presOf" srcId="{B9B6B7E2-2F97-6B49-B5AE-B2BE20B6CDAF}" destId="{1465B9CB-8278-A047-A7FC-E1750DC218C1}" srcOrd="0" destOrd="9" presId="urn:microsoft.com/office/officeart/2005/8/layout/vList2"/>
    <dgm:cxn modelId="{05372693-C87F-844D-A33F-052B472517FA}" srcId="{AC168EBA-53A9-0442-9910-22E409F0101D}" destId="{1AE827FD-7440-234B-A041-1A1F028354EF}" srcOrd="0" destOrd="0" parTransId="{5B586D8E-65B0-5947-845A-DAEC4A3B7372}" sibTransId="{1C90677E-787F-6946-A43F-B21C0FBA82C6}"/>
    <dgm:cxn modelId="{DC11D099-BBEE-1346-A7B1-8B5368202F7E}" srcId="{AC168EBA-53A9-0442-9910-22E409F0101D}" destId="{D684B94A-23CB-6645-999F-C0EDD575A690}" srcOrd="12" destOrd="0" parTransId="{DC4C86E4-0D29-CC41-A57B-457302E2A07A}" sibTransId="{B82F265A-BF09-D64C-82DD-B87CE5B8988F}"/>
    <dgm:cxn modelId="{039D569F-99D8-B248-A6A7-F798FCBBEE88}" srcId="{8299DD16-5470-304A-B1BD-F497243A3206}" destId="{AC168EBA-53A9-0442-9910-22E409F0101D}" srcOrd="2" destOrd="0" parTransId="{5889D94D-A8B8-FB42-93A9-F882F8166A76}" sibTransId="{6E3EBB6B-6310-314D-8228-262573863E64}"/>
    <dgm:cxn modelId="{D5900BAD-DF6C-D547-B7B0-B093ECCA675E}" type="presOf" srcId="{AC168EBA-53A9-0442-9910-22E409F0101D}" destId="{986CAA9A-E166-934D-9B86-6338419F725D}" srcOrd="0" destOrd="0" presId="urn:microsoft.com/office/officeart/2005/8/layout/vList2"/>
    <dgm:cxn modelId="{1C75DBAD-489C-0940-BD16-8F77399D3D13}" type="presOf" srcId="{79653741-A4BE-4844-B3FD-15CB3B01A06E}" destId="{1465B9CB-8278-A047-A7FC-E1750DC218C1}" srcOrd="0" destOrd="8" presId="urn:microsoft.com/office/officeart/2005/8/layout/vList2"/>
    <dgm:cxn modelId="{0F3631B4-1EAA-2B42-9C4D-47CCDB005B7B}" srcId="{AC168EBA-53A9-0442-9910-22E409F0101D}" destId="{30F49C21-638B-F643-A1B6-DA715B08366E}" srcOrd="10" destOrd="0" parTransId="{3724FEBB-C268-1647-AF7C-8D2E84B2D182}" sibTransId="{67CDC721-4FBE-D849-9EE6-7683968B3D91}"/>
    <dgm:cxn modelId="{3B13D4C1-0802-5C4E-9EE1-098D09CB5320}" srcId="{8299DD16-5470-304A-B1BD-F497243A3206}" destId="{25E0C55B-0F36-2340-8F44-6C9BAE9CF01A}" srcOrd="0" destOrd="0" parTransId="{CA792F2D-3A81-484F-8E27-40E5D5DE367A}" sibTransId="{3C388A7B-AD12-0641-B904-5817886580E6}"/>
    <dgm:cxn modelId="{18C8FEC4-B5EB-4A4A-BC72-D10C2A45C106}" srcId="{AC168EBA-53A9-0442-9910-22E409F0101D}" destId="{1D0E4251-E77E-3E47-B990-27E3D58AF1E2}" srcOrd="7" destOrd="0" parTransId="{75FE85EA-E3C7-9F44-B057-B6B9F79D7B18}" sibTransId="{BFAFB9CC-F00C-7F45-B995-EE9EED0508CB}"/>
    <dgm:cxn modelId="{7B0832C8-680A-8C40-A21E-BF7F51CE26B1}" type="presOf" srcId="{66F94248-0E14-0C4B-87F0-ACD34A58246A}" destId="{1465B9CB-8278-A047-A7FC-E1750DC218C1}" srcOrd="0" destOrd="13" presId="urn:microsoft.com/office/officeart/2005/8/layout/vList2"/>
    <dgm:cxn modelId="{516EBACA-520F-0A41-9299-BD555BC3E9B6}" srcId="{AC168EBA-53A9-0442-9910-22E409F0101D}" destId="{1A9817DE-1D48-CC41-80D1-256FBB00E3AF}" srcOrd="2" destOrd="0" parTransId="{9FC7FE17-A8BF-AA43-9088-D4FF7C706589}" sibTransId="{E1A906BE-237A-0B40-B96D-AD9E192ACE25}"/>
    <dgm:cxn modelId="{0A316BCB-2A48-9A41-9BA5-34E5F6ACED12}" type="presOf" srcId="{1A9817DE-1D48-CC41-80D1-256FBB00E3AF}" destId="{1465B9CB-8278-A047-A7FC-E1750DC218C1}" srcOrd="0" destOrd="2" presId="urn:microsoft.com/office/officeart/2005/8/layout/vList2"/>
    <dgm:cxn modelId="{B4AA34DB-1EDF-8E4D-8819-AB123674EA78}" type="presOf" srcId="{CE83A2CC-025B-C74D-A1D4-B5A128A8E8BC}" destId="{1465B9CB-8278-A047-A7FC-E1750DC218C1}" srcOrd="0" destOrd="15" presId="urn:microsoft.com/office/officeart/2005/8/layout/vList2"/>
    <dgm:cxn modelId="{101B7BE5-D379-C343-B170-55BE5C20AD2E}" type="presOf" srcId="{1D0E4251-E77E-3E47-B990-27E3D58AF1E2}" destId="{1465B9CB-8278-A047-A7FC-E1750DC218C1}" srcOrd="0" destOrd="7" presId="urn:microsoft.com/office/officeart/2005/8/layout/vList2"/>
    <dgm:cxn modelId="{2BB731EA-001C-9D46-BDCE-EB53E99AB1B8}" type="presOf" srcId="{25E0C55B-0F36-2340-8F44-6C9BAE9CF01A}" destId="{915A68DB-3BD0-DF4A-A8AE-1D4952311F0D}" srcOrd="0" destOrd="0" presId="urn:microsoft.com/office/officeart/2005/8/layout/vList2"/>
    <dgm:cxn modelId="{C2198DEA-3B61-184F-B739-190517BC354E}" srcId="{8299DD16-5470-304A-B1BD-F497243A3206}" destId="{06B6B6FE-53FE-B243-8E5A-962D42025E17}" srcOrd="1" destOrd="0" parTransId="{4F8A8658-0ABC-F941-AAD2-55AAF4B91AA9}" sibTransId="{4C17BB76-9D95-AE46-8411-F9BA162B6A39}"/>
    <dgm:cxn modelId="{135221F1-553D-B247-9B12-D5F082738656}" type="presOf" srcId="{0D7F6413-8FD3-514F-B08E-E21C4AA8267A}" destId="{1465B9CB-8278-A047-A7FC-E1750DC218C1}" srcOrd="0" destOrd="4" presId="urn:microsoft.com/office/officeart/2005/8/layout/vList2"/>
    <dgm:cxn modelId="{5A77ABFB-CAB5-D045-96AC-9F3B677C8CB9}" srcId="{AC168EBA-53A9-0442-9910-22E409F0101D}" destId="{66F94248-0E14-0C4B-87F0-ACD34A58246A}" srcOrd="13" destOrd="0" parTransId="{CA29C193-70E9-E64A-B812-B4AB3AC77008}" sibTransId="{8D76E6F2-1930-9F48-AFD0-3D273E5FC588}"/>
    <dgm:cxn modelId="{4E1568FD-37C0-E646-A6B3-7FC5D746C33C}" srcId="{AC168EBA-53A9-0442-9910-22E409F0101D}" destId="{B9B6B7E2-2F97-6B49-B5AE-B2BE20B6CDAF}" srcOrd="9" destOrd="0" parTransId="{DCE03343-4849-9F4D-AAE6-3746D153EEF2}" sibTransId="{4B6185D1-5321-7446-A306-1326E0B93E3C}"/>
    <dgm:cxn modelId="{13F493FD-7C5C-7047-8DBD-751B427A24ED}" srcId="{AC168EBA-53A9-0442-9910-22E409F0101D}" destId="{8E7D7BE6-078A-9842-9C25-A200C7E10283}" srcOrd="1" destOrd="0" parTransId="{529CAA3C-5BA0-014A-BA8A-0E364497DA35}" sibTransId="{447A338D-60B0-FF42-AE08-96483F5450B6}"/>
    <dgm:cxn modelId="{21FD9E6C-9726-4D46-B86B-34342EDAC21C}" type="presParOf" srcId="{52147A74-B4C3-4142-99F0-1D77018F3886}" destId="{915A68DB-3BD0-DF4A-A8AE-1D4952311F0D}" srcOrd="0" destOrd="0" presId="urn:microsoft.com/office/officeart/2005/8/layout/vList2"/>
    <dgm:cxn modelId="{B9C9DD69-4819-9041-8E64-0D81FD7C1EBE}" type="presParOf" srcId="{52147A74-B4C3-4142-99F0-1D77018F3886}" destId="{E8599830-05AE-5945-BD84-0115E1CF5D3E}" srcOrd="1" destOrd="0" presId="urn:microsoft.com/office/officeart/2005/8/layout/vList2"/>
    <dgm:cxn modelId="{8C8B233C-DEF9-2348-89B8-74B15E78F818}" type="presParOf" srcId="{52147A74-B4C3-4142-99F0-1D77018F3886}" destId="{7E5F2F73-E28D-9B4E-A105-67CF2F5E7F37}" srcOrd="2" destOrd="0" presId="urn:microsoft.com/office/officeart/2005/8/layout/vList2"/>
    <dgm:cxn modelId="{7ADC07D2-1F9E-B041-8BB1-9AC816B73A05}" type="presParOf" srcId="{52147A74-B4C3-4142-99F0-1D77018F3886}" destId="{136A3D21-69AE-9C47-9D75-C595F41308AF}" srcOrd="3" destOrd="0" presId="urn:microsoft.com/office/officeart/2005/8/layout/vList2"/>
    <dgm:cxn modelId="{24A3B624-EAD7-0641-917F-F4D556281852}" type="presParOf" srcId="{52147A74-B4C3-4142-99F0-1D77018F3886}" destId="{986CAA9A-E166-934D-9B86-6338419F725D}" srcOrd="4" destOrd="0" presId="urn:microsoft.com/office/officeart/2005/8/layout/vList2"/>
    <dgm:cxn modelId="{27C16C15-E4C0-4D43-AB34-DB410440908E}" type="presParOf" srcId="{52147A74-B4C3-4142-99F0-1D77018F3886}" destId="{1465B9CB-8278-A047-A7FC-E1750DC218C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4C2F59-33A3-4EFC-B9AC-F8081E59AA21}"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FD45575-6D92-44F5-BA33-8851347D2565}">
      <dgm:prSet/>
      <dgm:spPr/>
      <dgm:t>
        <a:bodyPr/>
        <a:lstStyle/>
        <a:p>
          <a:pPr>
            <a:defRPr cap="all"/>
          </a:pPr>
          <a:r>
            <a:rPr lang="en-US"/>
            <a:t>Offer bundle packages at a reduced rate</a:t>
          </a:r>
        </a:p>
      </dgm:t>
    </dgm:pt>
    <dgm:pt modelId="{28095E6F-3A66-43D6-BCA2-A83FD134AAD6}" type="parTrans" cxnId="{1FF633AA-6C5E-4946-9696-A1025A32C461}">
      <dgm:prSet/>
      <dgm:spPr/>
      <dgm:t>
        <a:bodyPr/>
        <a:lstStyle/>
        <a:p>
          <a:endParaRPr lang="en-US"/>
        </a:p>
      </dgm:t>
    </dgm:pt>
    <dgm:pt modelId="{47C62D21-FC45-47B6-B858-34DAB1AFC986}" type="sibTrans" cxnId="{1FF633AA-6C5E-4946-9696-A1025A32C461}">
      <dgm:prSet/>
      <dgm:spPr/>
      <dgm:t>
        <a:bodyPr/>
        <a:lstStyle/>
        <a:p>
          <a:endParaRPr lang="en-US"/>
        </a:p>
      </dgm:t>
    </dgm:pt>
    <dgm:pt modelId="{2AF3721A-4D3A-46DF-BC2A-01CD9964A80A}">
      <dgm:prSet/>
      <dgm:spPr/>
      <dgm:t>
        <a:bodyPr/>
        <a:lstStyle/>
        <a:p>
          <a:pPr>
            <a:defRPr cap="all"/>
          </a:pPr>
          <a:r>
            <a:rPr lang="en-US"/>
            <a:t>Extend contracts</a:t>
          </a:r>
        </a:p>
      </dgm:t>
    </dgm:pt>
    <dgm:pt modelId="{17F28564-6109-4345-A640-04462C38E4DE}" type="parTrans" cxnId="{468AAF3A-1117-498B-BF63-1AB28D7E2227}">
      <dgm:prSet/>
      <dgm:spPr/>
      <dgm:t>
        <a:bodyPr/>
        <a:lstStyle/>
        <a:p>
          <a:endParaRPr lang="en-US"/>
        </a:p>
      </dgm:t>
    </dgm:pt>
    <dgm:pt modelId="{B7872570-BD6A-4A75-B8B5-6DCC61EB2BEB}" type="sibTrans" cxnId="{468AAF3A-1117-498B-BF63-1AB28D7E2227}">
      <dgm:prSet/>
      <dgm:spPr/>
      <dgm:t>
        <a:bodyPr/>
        <a:lstStyle/>
        <a:p>
          <a:endParaRPr lang="en-US"/>
        </a:p>
      </dgm:t>
    </dgm:pt>
    <dgm:pt modelId="{59C674D2-E70C-4ABD-AB72-7CD54BD412BD}" type="pres">
      <dgm:prSet presAssocID="{0A4C2F59-33A3-4EFC-B9AC-F8081E59AA21}" presName="root" presStyleCnt="0">
        <dgm:presLayoutVars>
          <dgm:dir/>
          <dgm:resizeHandles val="exact"/>
        </dgm:presLayoutVars>
      </dgm:prSet>
      <dgm:spPr/>
    </dgm:pt>
    <dgm:pt modelId="{383BBEFA-EBF8-4DC0-9FAD-45A52B5DEAFD}" type="pres">
      <dgm:prSet presAssocID="{9FD45575-6D92-44F5-BA33-8851347D2565}" presName="compNode" presStyleCnt="0"/>
      <dgm:spPr/>
    </dgm:pt>
    <dgm:pt modelId="{AC485950-5902-4CE7-BAC9-7195B7979342}" type="pres">
      <dgm:prSet presAssocID="{9FD45575-6D92-44F5-BA33-8851347D2565}" presName="iconBgRect" presStyleLbl="bgShp" presStyleIdx="0" presStyleCnt="2"/>
      <dgm:spPr>
        <a:prstGeom prst="round2DiagRect">
          <a:avLst>
            <a:gd name="adj1" fmla="val 29727"/>
            <a:gd name="adj2" fmla="val 0"/>
          </a:avLst>
        </a:prstGeom>
      </dgm:spPr>
    </dgm:pt>
    <dgm:pt modelId="{CDEC81B9-A199-460F-8A8F-344D95EC5968}" type="pres">
      <dgm:prSet presAssocID="{9FD45575-6D92-44F5-BA33-8851347D256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ox outline"/>
        </a:ext>
      </dgm:extLst>
    </dgm:pt>
    <dgm:pt modelId="{AFE72C0C-E79F-4FC9-8790-55586F2D453A}" type="pres">
      <dgm:prSet presAssocID="{9FD45575-6D92-44F5-BA33-8851347D2565}" presName="spaceRect" presStyleCnt="0"/>
      <dgm:spPr/>
    </dgm:pt>
    <dgm:pt modelId="{596B26CC-0741-4038-B4BD-B2C0678F6599}" type="pres">
      <dgm:prSet presAssocID="{9FD45575-6D92-44F5-BA33-8851347D2565}" presName="textRect" presStyleLbl="revTx" presStyleIdx="0" presStyleCnt="2">
        <dgm:presLayoutVars>
          <dgm:chMax val="1"/>
          <dgm:chPref val="1"/>
        </dgm:presLayoutVars>
      </dgm:prSet>
      <dgm:spPr/>
    </dgm:pt>
    <dgm:pt modelId="{CFCBCAB5-5459-4BAB-A90B-2CDB1B530652}" type="pres">
      <dgm:prSet presAssocID="{47C62D21-FC45-47B6-B858-34DAB1AFC986}" presName="sibTrans" presStyleCnt="0"/>
      <dgm:spPr/>
    </dgm:pt>
    <dgm:pt modelId="{501512E9-6A25-40B3-8CEE-1FC4397CACF9}" type="pres">
      <dgm:prSet presAssocID="{2AF3721A-4D3A-46DF-BC2A-01CD9964A80A}" presName="compNode" presStyleCnt="0"/>
      <dgm:spPr/>
    </dgm:pt>
    <dgm:pt modelId="{73F31FF2-40CB-4294-9FFE-3834731A4FF5}" type="pres">
      <dgm:prSet presAssocID="{2AF3721A-4D3A-46DF-BC2A-01CD9964A80A}" presName="iconBgRect" presStyleLbl="bgShp" presStyleIdx="1" presStyleCnt="2"/>
      <dgm:spPr>
        <a:prstGeom prst="round2DiagRect">
          <a:avLst>
            <a:gd name="adj1" fmla="val 29727"/>
            <a:gd name="adj2" fmla="val 0"/>
          </a:avLst>
        </a:prstGeom>
      </dgm:spPr>
    </dgm:pt>
    <dgm:pt modelId="{18576425-29C0-4136-A78E-CF539AC3751E}" type="pres">
      <dgm:prSet presAssocID="{2AF3721A-4D3A-46DF-BC2A-01CD9964A8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0013FB0-15F4-4137-BBD0-228201634034}" type="pres">
      <dgm:prSet presAssocID="{2AF3721A-4D3A-46DF-BC2A-01CD9964A80A}" presName="spaceRect" presStyleCnt="0"/>
      <dgm:spPr/>
    </dgm:pt>
    <dgm:pt modelId="{B9FFB75D-FF9C-4C7F-BA7C-7366C37A399B}" type="pres">
      <dgm:prSet presAssocID="{2AF3721A-4D3A-46DF-BC2A-01CD9964A80A}" presName="textRect" presStyleLbl="revTx" presStyleIdx="1" presStyleCnt="2">
        <dgm:presLayoutVars>
          <dgm:chMax val="1"/>
          <dgm:chPref val="1"/>
        </dgm:presLayoutVars>
      </dgm:prSet>
      <dgm:spPr/>
    </dgm:pt>
  </dgm:ptLst>
  <dgm:cxnLst>
    <dgm:cxn modelId="{468AAF3A-1117-498B-BF63-1AB28D7E2227}" srcId="{0A4C2F59-33A3-4EFC-B9AC-F8081E59AA21}" destId="{2AF3721A-4D3A-46DF-BC2A-01CD9964A80A}" srcOrd="1" destOrd="0" parTransId="{17F28564-6109-4345-A640-04462C38E4DE}" sibTransId="{B7872570-BD6A-4A75-B8B5-6DCC61EB2BEB}"/>
    <dgm:cxn modelId="{8FC2AE8D-E3BB-426E-BA93-9D4DD053A22C}" type="presOf" srcId="{0A4C2F59-33A3-4EFC-B9AC-F8081E59AA21}" destId="{59C674D2-E70C-4ABD-AB72-7CD54BD412BD}" srcOrd="0" destOrd="0" presId="urn:microsoft.com/office/officeart/2018/5/layout/IconLeafLabelList"/>
    <dgm:cxn modelId="{1F2B649C-58DB-496A-9067-93573DD75D29}" type="presOf" srcId="{9FD45575-6D92-44F5-BA33-8851347D2565}" destId="{596B26CC-0741-4038-B4BD-B2C0678F6599}" srcOrd="0" destOrd="0" presId="urn:microsoft.com/office/officeart/2018/5/layout/IconLeafLabelList"/>
    <dgm:cxn modelId="{1FF633AA-6C5E-4946-9696-A1025A32C461}" srcId="{0A4C2F59-33A3-4EFC-B9AC-F8081E59AA21}" destId="{9FD45575-6D92-44F5-BA33-8851347D2565}" srcOrd="0" destOrd="0" parTransId="{28095E6F-3A66-43D6-BCA2-A83FD134AAD6}" sibTransId="{47C62D21-FC45-47B6-B858-34DAB1AFC986}"/>
    <dgm:cxn modelId="{7B38E4E3-6937-41D3-9153-145AD40D1498}" type="presOf" srcId="{2AF3721A-4D3A-46DF-BC2A-01CD9964A80A}" destId="{B9FFB75D-FF9C-4C7F-BA7C-7366C37A399B}" srcOrd="0" destOrd="0" presId="urn:microsoft.com/office/officeart/2018/5/layout/IconLeafLabelList"/>
    <dgm:cxn modelId="{41A45179-9ED4-4463-8210-BE2AD6667FAB}" type="presParOf" srcId="{59C674D2-E70C-4ABD-AB72-7CD54BD412BD}" destId="{383BBEFA-EBF8-4DC0-9FAD-45A52B5DEAFD}" srcOrd="0" destOrd="0" presId="urn:microsoft.com/office/officeart/2018/5/layout/IconLeafLabelList"/>
    <dgm:cxn modelId="{4B07C68F-3237-4E1C-9830-113859E488C9}" type="presParOf" srcId="{383BBEFA-EBF8-4DC0-9FAD-45A52B5DEAFD}" destId="{AC485950-5902-4CE7-BAC9-7195B7979342}" srcOrd="0" destOrd="0" presId="urn:microsoft.com/office/officeart/2018/5/layout/IconLeafLabelList"/>
    <dgm:cxn modelId="{9B01DF97-8922-47CB-B8B0-65411A231C05}" type="presParOf" srcId="{383BBEFA-EBF8-4DC0-9FAD-45A52B5DEAFD}" destId="{CDEC81B9-A199-460F-8A8F-344D95EC5968}" srcOrd="1" destOrd="0" presId="urn:microsoft.com/office/officeart/2018/5/layout/IconLeafLabelList"/>
    <dgm:cxn modelId="{B9E7C23A-CB64-42CA-82FF-79EEFA01E7E0}" type="presParOf" srcId="{383BBEFA-EBF8-4DC0-9FAD-45A52B5DEAFD}" destId="{AFE72C0C-E79F-4FC9-8790-55586F2D453A}" srcOrd="2" destOrd="0" presId="urn:microsoft.com/office/officeart/2018/5/layout/IconLeafLabelList"/>
    <dgm:cxn modelId="{FD5890F2-6E23-43B0-B7BA-66A778933828}" type="presParOf" srcId="{383BBEFA-EBF8-4DC0-9FAD-45A52B5DEAFD}" destId="{596B26CC-0741-4038-B4BD-B2C0678F6599}" srcOrd="3" destOrd="0" presId="urn:microsoft.com/office/officeart/2018/5/layout/IconLeafLabelList"/>
    <dgm:cxn modelId="{BCBD6F91-B3D0-4D87-ADE6-0BC63A5D4E50}" type="presParOf" srcId="{59C674D2-E70C-4ABD-AB72-7CD54BD412BD}" destId="{CFCBCAB5-5459-4BAB-A90B-2CDB1B530652}" srcOrd="1" destOrd="0" presId="urn:microsoft.com/office/officeart/2018/5/layout/IconLeafLabelList"/>
    <dgm:cxn modelId="{EEC864B1-D422-42D2-B465-4E97B24F52B5}" type="presParOf" srcId="{59C674D2-E70C-4ABD-AB72-7CD54BD412BD}" destId="{501512E9-6A25-40B3-8CEE-1FC4397CACF9}" srcOrd="2" destOrd="0" presId="urn:microsoft.com/office/officeart/2018/5/layout/IconLeafLabelList"/>
    <dgm:cxn modelId="{976B16B3-21BD-4807-BCA3-719074E915FE}" type="presParOf" srcId="{501512E9-6A25-40B3-8CEE-1FC4397CACF9}" destId="{73F31FF2-40CB-4294-9FFE-3834731A4FF5}" srcOrd="0" destOrd="0" presId="urn:microsoft.com/office/officeart/2018/5/layout/IconLeafLabelList"/>
    <dgm:cxn modelId="{EF8857A6-E4BA-44ED-84FA-817D62AF1425}" type="presParOf" srcId="{501512E9-6A25-40B3-8CEE-1FC4397CACF9}" destId="{18576425-29C0-4136-A78E-CF539AC3751E}" srcOrd="1" destOrd="0" presId="urn:microsoft.com/office/officeart/2018/5/layout/IconLeafLabelList"/>
    <dgm:cxn modelId="{A6B2CA4C-8869-4C7E-9739-C649A7D21F71}" type="presParOf" srcId="{501512E9-6A25-40B3-8CEE-1FC4397CACF9}" destId="{E0013FB0-15F4-4137-BBD0-228201634034}" srcOrd="2" destOrd="0" presId="urn:microsoft.com/office/officeart/2018/5/layout/IconLeafLabelList"/>
    <dgm:cxn modelId="{44CC2883-1697-4FD3-8C1B-38EB0D1F6E29}" type="presParOf" srcId="{501512E9-6A25-40B3-8CEE-1FC4397CACF9}" destId="{B9FFB75D-FF9C-4C7F-BA7C-7366C37A399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AC64E-8BFF-8848-8B1B-53F482028CD9}">
      <dsp:nvSpPr>
        <dsp:cNvPr id="0" name=""/>
        <dsp:cNvSpPr/>
      </dsp:nvSpPr>
      <dsp:spPr>
        <a:xfrm>
          <a:off x="0" y="0"/>
          <a:ext cx="6713552"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A3FAE6-B6BB-6446-962D-ED59E4DF88F5}">
      <dsp:nvSpPr>
        <dsp:cNvPr id="0" name=""/>
        <dsp:cNvSpPr/>
      </dsp:nvSpPr>
      <dsp:spPr>
        <a:xfrm>
          <a:off x="0" y="0"/>
          <a:ext cx="6713552" cy="205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Given: Data Dictionary and Associated Data Set</a:t>
          </a:r>
        </a:p>
      </dsp:txBody>
      <dsp:txXfrm>
        <a:off x="0" y="0"/>
        <a:ext cx="6713552" cy="2059586"/>
      </dsp:txXfrm>
    </dsp:sp>
    <dsp:sp modelId="{87A2F18C-DC5B-1F40-8D0E-4EC23A60F2B1}">
      <dsp:nvSpPr>
        <dsp:cNvPr id="0" name=""/>
        <dsp:cNvSpPr/>
      </dsp:nvSpPr>
      <dsp:spPr>
        <a:xfrm>
          <a:off x="0" y="2059586"/>
          <a:ext cx="6713552"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062479B-C2B5-5141-9F37-BCCAD03FEA5B}">
      <dsp:nvSpPr>
        <dsp:cNvPr id="0" name=""/>
        <dsp:cNvSpPr/>
      </dsp:nvSpPr>
      <dsp:spPr>
        <a:xfrm>
          <a:off x="0" y="2059586"/>
          <a:ext cx="6713552" cy="205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Objective: Using Logistic Regression, analyze the data set to answer a beneficial question for the business. </a:t>
          </a:r>
        </a:p>
      </dsp:txBody>
      <dsp:txXfrm>
        <a:off x="0" y="2059586"/>
        <a:ext cx="6713552" cy="2059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CCC9D-9E40-5848-B597-46AE3952EBDC}">
      <dsp:nvSpPr>
        <dsp:cNvPr id="0" name=""/>
        <dsp:cNvSpPr/>
      </dsp:nvSpPr>
      <dsp:spPr>
        <a:xfrm>
          <a:off x="0" y="100922"/>
          <a:ext cx="6586489" cy="3597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Data Acquisition</a:t>
          </a:r>
        </a:p>
      </dsp:txBody>
      <dsp:txXfrm>
        <a:off x="17563" y="118485"/>
        <a:ext cx="6551363" cy="324648"/>
      </dsp:txXfrm>
    </dsp:sp>
    <dsp:sp modelId="{3E2CFF01-588E-2547-8701-76DE28827D50}">
      <dsp:nvSpPr>
        <dsp:cNvPr id="0" name=""/>
        <dsp:cNvSpPr/>
      </dsp:nvSpPr>
      <dsp:spPr>
        <a:xfrm>
          <a:off x="0" y="503897"/>
          <a:ext cx="6586489" cy="359774"/>
        </a:xfrm>
        <a:prstGeom prst="round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Data Cleaning</a:t>
          </a:r>
        </a:p>
      </dsp:txBody>
      <dsp:txXfrm>
        <a:off x="17563" y="521460"/>
        <a:ext cx="6551363" cy="324648"/>
      </dsp:txXfrm>
    </dsp:sp>
    <dsp:sp modelId="{B8B6BB5B-F280-1F41-BF5F-94303CA62484}">
      <dsp:nvSpPr>
        <dsp:cNvPr id="0" name=""/>
        <dsp:cNvSpPr/>
      </dsp:nvSpPr>
      <dsp:spPr>
        <a:xfrm>
          <a:off x="0" y="906872"/>
          <a:ext cx="6586489" cy="359774"/>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Data Exploration</a:t>
          </a:r>
        </a:p>
      </dsp:txBody>
      <dsp:txXfrm>
        <a:off x="17563" y="924435"/>
        <a:ext cx="6551363" cy="324648"/>
      </dsp:txXfrm>
    </dsp:sp>
    <dsp:sp modelId="{826AA952-AB9F-BC4B-83BC-BD05C8B92843}">
      <dsp:nvSpPr>
        <dsp:cNvPr id="0" name=""/>
        <dsp:cNvSpPr/>
      </dsp:nvSpPr>
      <dsp:spPr>
        <a:xfrm>
          <a:off x="0" y="1309847"/>
          <a:ext cx="6586489" cy="359774"/>
        </a:xfrm>
        <a:prstGeom prst="round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Data Wrangling</a:t>
          </a:r>
        </a:p>
      </dsp:txBody>
      <dsp:txXfrm>
        <a:off x="17563" y="1327410"/>
        <a:ext cx="6551363" cy="324648"/>
      </dsp:txXfrm>
    </dsp:sp>
    <dsp:sp modelId="{B52AEA68-1C81-9F41-BD07-D3DF8830594B}">
      <dsp:nvSpPr>
        <dsp:cNvPr id="0" name=""/>
        <dsp:cNvSpPr/>
      </dsp:nvSpPr>
      <dsp:spPr>
        <a:xfrm>
          <a:off x="0" y="1712822"/>
          <a:ext cx="6586489" cy="359774"/>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Model Creation and Refinement</a:t>
          </a:r>
        </a:p>
      </dsp:txBody>
      <dsp:txXfrm>
        <a:off x="17563" y="1730385"/>
        <a:ext cx="6551363" cy="324648"/>
      </dsp:txXfrm>
    </dsp:sp>
    <dsp:sp modelId="{2878E46B-6DAC-A649-B12C-970106808F64}">
      <dsp:nvSpPr>
        <dsp:cNvPr id="0" name=""/>
        <dsp:cNvSpPr/>
      </dsp:nvSpPr>
      <dsp:spPr>
        <a:xfrm>
          <a:off x="0" y="2115797"/>
          <a:ext cx="6586489" cy="359774"/>
        </a:xfrm>
        <a:prstGeom prst="round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Model Analysis</a:t>
          </a:r>
        </a:p>
      </dsp:txBody>
      <dsp:txXfrm>
        <a:off x="17563" y="2133360"/>
        <a:ext cx="6551363" cy="324648"/>
      </dsp:txXfrm>
    </dsp:sp>
    <dsp:sp modelId="{CDC1D91C-67D3-5B48-9388-165589E0C476}">
      <dsp:nvSpPr>
        <dsp:cNvPr id="0" name=""/>
        <dsp:cNvSpPr/>
      </dsp:nvSpPr>
      <dsp:spPr>
        <a:xfrm>
          <a:off x="0" y="2518772"/>
          <a:ext cx="6586489" cy="359774"/>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Results</a:t>
          </a:r>
        </a:p>
      </dsp:txBody>
      <dsp:txXfrm>
        <a:off x="17563" y="2536335"/>
        <a:ext cx="6551363" cy="324648"/>
      </dsp:txXfrm>
    </dsp:sp>
    <dsp:sp modelId="{746221FF-ABDA-1441-874D-0969B583B738}">
      <dsp:nvSpPr>
        <dsp:cNvPr id="0" name=""/>
        <dsp:cNvSpPr/>
      </dsp:nvSpPr>
      <dsp:spPr>
        <a:xfrm>
          <a:off x="0" y="2921747"/>
          <a:ext cx="6586489" cy="359774"/>
        </a:xfrm>
        <a:prstGeom prst="round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Recommendations</a:t>
          </a:r>
        </a:p>
      </dsp:txBody>
      <dsp:txXfrm>
        <a:off x="17563" y="2939310"/>
        <a:ext cx="6551363" cy="324648"/>
      </dsp:txXfrm>
    </dsp:sp>
    <dsp:sp modelId="{E6E58BD5-01F2-574B-8EC2-35E496D76D50}">
      <dsp:nvSpPr>
        <dsp:cNvPr id="0" name=""/>
        <dsp:cNvSpPr/>
      </dsp:nvSpPr>
      <dsp:spPr>
        <a:xfrm>
          <a:off x="0" y="3324722"/>
          <a:ext cx="6586489" cy="35977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Questions</a:t>
          </a:r>
        </a:p>
      </dsp:txBody>
      <dsp:txXfrm>
        <a:off x="17563" y="3342285"/>
        <a:ext cx="6551363" cy="324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24F60-0FD1-E846-ACEB-7481D7DEAC47}">
      <dsp:nvSpPr>
        <dsp:cNvPr id="0" name=""/>
        <dsp:cNvSpPr/>
      </dsp:nvSpPr>
      <dsp:spPr>
        <a:xfrm>
          <a:off x="51" y="2674"/>
          <a:ext cx="4913783" cy="835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defRPr b="1"/>
          </a:pPr>
          <a:r>
            <a:rPr lang="en-US" sz="2900" kern="1200"/>
            <a:t>Statistical Technique:</a:t>
          </a:r>
        </a:p>
      </dsp:txBody>
      <dsp:txXfrm>
        <a:off x="51" y="2674"/>
        <a:ext cx="4913783" cy="835200"/>
      </dsp:txXfrm>
    </dsp:sp>
    <dsp:sp modelId="{80BBDBFF-462D-CC45-B0C6-23496C72E77C}">
      <dsp:nvSpPr>
        <dsp:cNvPr id="0" name=""/>
        <dsp:cNvSpPr/>
      </dsp:nvSpPr>
      <dsp:spPr>
        <a:xfrm>
          <a:off x="51" y="837874"/>
          <a:ext cx="4913783" cy="310832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Infers how confidently the value of a target variable can be predicted using the predictor variables. </a:t>
          </a:r>
        </a:p>
      </dsp:txBody>
      <dsp:txXfrm>
        <a:off x="51" y="837874"/>
        <a:ext cx="4913783" cy="3108326"/>
      </dsp:txXfrm>
    </dsp:sp>
    <dsp:sp modelId="{A78A0C5A-74F4-1148-830A-D4104697C759}">
      <dsp:nvSpPr>
        <dsp:cNvPr id="0" name=""/>
        <dsp:cNvSpPr/>
      </dsp:nvSpPr>
      <dsp:spPr>
        <a:xfrm>
          <a:off x="5601764" y="2674"/>
          <a:ext cx="4913783" cy="8352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defRPr b="1"/>
          </a:pPr>
          <a:r>
            <a:rPr lang="en-US" sz="2900" kern="1200"/>
            <a:t>Assumptions:</a:t>
          </a:r>
        </a:p>
      </dsp:txBody>
      <dsp:txXfrm>
        <a:off x="5601764" y="2674"/>
        <a:ext cx="4913783" cy="835200"/>
      </dsp:txXfrm>
    </dsp:sp>
    <dsp:sp modelId="{943B31DB-9E7C-2E4D-9A97-94F07D5C8F4D}">
      <dsp:nvSpPr>
        <dsp:cNvPr id="0" name=""/>
        <dsp:cNvSpPr/>
      </dsp:nvSpPr>
      <dsp:spPr>
        <a:xfrm>
          <a:off x="5601764" y="837874"/>
          <a:ext cx="4913783" cy="3108326"/>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Target variable is binary.</a:t>
          </a:r>
        </a:p>
        <a:p>
          <a:pPr marL="285750" lvl="1" indent="-285750" algn="l" defTabSz="1289050">
            <a:lnSpc>
              <a:spcPct val="90000"/>
            </a:lnSpc>
            <a:spcBef>
              <a:spcPct val="0"/>
            </a:spcBef>
            <a:spcAft>
              <a:spcPct val="15000"/>
            </a:spcAft>
            <a:buChar char="•"/>
          </a:pPr>
          <a:r>
            <a:rPr lang="en-US" sz="2900" kern="1200"/>
            <a:t>Variable independence.</a:t>
          </a:r>
        </a:p>
        <a:p>
          <a:pPr marL="285750" lvl="1" indent="-285750" algn="l" defTabSz="1289050">
            <a:lnSpc>
              <a:spcPct val="90000"/>
            </a:lnSpc>
            <a:spcBef>
              <a:spcPct val="0"/>
            </a:spcBef>
            <a:spcAft>
              <a:spcPct val="15000"/>
            </a:spcAft>
            <a:buChar char="•"/>
          </a:pPr>
          <a:r>
            <a:rPr lang="en-US" sz="2900" kern="1200"/>
            <a:t>No multicollinearity.</a:t>
          </a:r>
        </a:p>
        <a:p>
          <a:pPr marL="285750" lvl="1" indent="-285750" algn="l" defTabSz="1289050">
            <a:lnSpc>
              <a:spcPct val="90000"/>
            </a:lnSpc>
            <a:spcBef>
              <a:spcPct val="0"/>
            </a:spcBef>
            <a:spcAft>
              <a:spcPct val="15000"/>
            </a:spcAft>
            <a:buChar char="•"/>
          </a:pPr>
          <a:r>
            <a:rPr lang="en-US" sz="2900" kern="1200"/>
            <a:t>Linearly aligned with log odds.</a:t>
          </a:r>
        </a:p>
        <a:p>
          <a:pPr marL="285750" lvl="1" indent="-285750" algn="l" defTabSz="1289050">
            <a:lnSpc>
              <a:spcPct val="90000"/>
            </a:lnSpc>
            <a:spcBef>
              <a:spcPct val="0"/>
            </a:spcBef>
            <a:spcAft>
              <a:spcPct val="15000"/>
            </a:spcAft>
            <a:buChar char="•"/>
          </a:pPr>
          <a:r>
            <a:rPr lang="en-US" sz="2900" kern="1200"/>
            <a:t>Large sample size.</a:t>
          </a:r>
        </a:p>
      </dsp:txBody>
      <dsp:txXfrm>
        <a:off x="5601764" y="837874"/>
        <a:ext cx="4913783" cy="31083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A68DB-3BD0-DF4A-A8AE-1D4952311F0D}">
      <dsp:nvSpPr>
        <dsp:cNvPr id="0" name=""/>
        <dsp:cNvSpPr/>
      </dsp:nvSpPr>
      <dsp:spPr>
        <a:xfrm>
          <a:off x="0" y="102411"/>
          <a:ext cx="6502400" cy="431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Significance:</a:t>
          </a:r>
        </a:p>
      </dsp:txBody>
      <dsp:txXfrm>
        <a:off x="21075" y="123486"/>
        <a:ext cx="6460250" cy="389580"/>
      </dsp:txXfrm>
    </dsp:sp>
    <dsp:sp modelId="{E8599830-05AE-5945-BD84-0115E1CF5D3E}">
      <dsp:nvSpPr>
        <dsp:cNvPr id="0" name=""/>
        <dsp:cNvSpPr/>
      </dsp:nvSpPr>
      <dsp:spPr>
        <a:xfrm>
          <a:off x="0" y="534141"/>
          <a:ext cx="650240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45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Model Prediction Accuracy of 84%</a:t>
          </a:r>
        </a:p>
        <a:p>
          <a:pPr marL="114300" lvl="1" indent="-114300" algn="l" defTabSz="622300">
            <a:lnSpc>
              <a:spcPct val="90000"/>
            </a:lnSpc>
            <a:spcBef>
              <a:spcPct val="0"/>
            </a:spcBef>
            <a:spcAft>
              <a:spcPct val="20000"/>
            </a:spcAft>
            <a:buChar char="•"/>
          </a:pPr>
          <a:r>
            <a:rPr lang="en-US" sz="1400" kern="1200"/>
            <a:t>Can predict the likelihood of a customer to churn based on 15 features. </a:t>
          </a:r>
        </a:p>
      </dsp:txBody>
      <dsp:txXfrm>
        <a:off x="0" y="534141"/>
        <a:ext cx="6502400" cy="484380"/>
      </dsp:txXfrm>
    </dsp:sp>
    <dsp:sp modelId="{7E5F2F73-E28D-9B4E-A105-67CF2F5E7F37}">
      <dsp:nvSpPr>
        <dsp:cNvPr id="0" name=""/>
        <dsp:cNvSpPr/>
      </dsp:nvSpPr>
      <dsp:spPr>
        <a:xfrm>
          <a:off x="0" y="1018521"/>
          <a:ext cx="6502400" cy="43173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Limitations: Categorical values re-expressed with One-hot Encoding</a:t>
          </a:r>
        </a:p>
      </dsp:txBody>
      <dsp:txXfrm>
        <a:off x="21075" y="1039596"/>
        <a:ext cx="6460250" cy="389580"/>
      </dsp:txXfrm>
    </dsp:sp>
    <dsp:sp modelId="{986CAA9A-E166-934D-9B86-6338419F725D}">
      <dsp:nvSpPr>
        <dsp:cNvPr id="0" name=""/>
        <dsp:cNvSpPr/>
      </dsp:nvSpPr>
      <dsp:spPr>
        <a:xfrm>
          <a:off x="0" y="1502091"/>
          <a:ext cx="6502400" cy="4317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Coefficients: </a:t>
          </a:r>
        </a:p>
      </dsp:txBody>
      <dsp:txXfrm>
        <a:off x="21075" y="1523166"/>
        <a:ext cx="6460250" cy="389580"/>
      </dsp:txXfrm>
    </dsp:sp>
    <dsp:sp modelId="{1465B9CB-8278-A047-A7FC-E1750DC218C1}">
      <dsp:nvSpPr>
        <dsp:cNvPr id="0" name=""/>
        <dsp:cNvSpPr/>
      </dsp:nvSpPr>
      <dsp:spPr>
        <a:xfrm>
          <a:off x="0" y="1933821"/>
          <a:ext cx="6502400" cy="387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45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Constant: +4.023</a:t>
          </a:r>
        </a:p>
        <a:p>
          <a:pPr marL="114300" lvl="1" indent="-114300" algn="l" defTabSz="622300">
            <a:lnSpc>
              <a:spcPct val="90000"/>
            </a:lnSpc>
            <a:spcBef>
              <a:spcPct val="0"/>
            </a:spcBef>
            <a:spcAft>
              <a:spcPct val="20000"/>
            </a:spcAft>
            <a:buChar char="•"/>
          </a:pPr>
          <a:r>
            <a:rPr lang="en-US" sz="1400" kern="1200"/>
            <a:t>Yearly_equip_failure: -0.212</a:t>
          </a:r>
        </a:p>
        <a:p>
          <a:pPr marL="114300" lvl="1" indent="-114300" algn="l" defTabSz="622300">
            <a:lnSpc>
              <a:spcPct val="90000"/>
            </a:lnSpc>
            <a:spcBef>
              <a:spcPct val="0"/>
            </a:spcBef>
            <a:spcAft>
              <a:spcPct val="20000"/>
            </a:spcAft>
            <a:buChar char="•"/>
          </a:pPr>
          <a:r>
            <a:rPr lang="en-US" sz="1400" kern="1200"/>
            <a:t>Tenure: -0.069</a:t>
          </a:r>
        </a:p>
        <a:p>
          <a:pPr marL="114300" lvl="1" indent="-114300" algn="l" defTabSz="622300">
            <a:lnSpc>
              <a:spcPct val="90000"/>
            </a:lnSpc>
            <a:spcBef>
              <a:spcPct val="0"/>
            </a:spcBef>
            <a:spcAft>
              <a:spcPct val="20000"/>
            </a:spcAft>
            <a:buChar char="•"/>
          </a:pPr>
          <a:r>
            <a:rPr lang="en-US" sz="1400" kern="1200"/>
            <a:t>Area_Suburban: -0.548</a:t>
          </a:r>
        </a:p>
        <a:p>
          <a:pPr marL="114300" lvl="1" indent="-114300" algn="l" defTabSz="622300">
            <a:lnSpc>
              <a:spcPct val="90000"/>
            </a:lnSpc>
            <a:spcBef>
              <a:spcPct val="0"/>
            </a:spcBef>
            <a:spcAft>
              <a:spcPct val="20000"/>
            </a:spcAft>
            <a:buChar char="•"/>
          </a:pPr>
          <a:r>
            <a:rPr lang="en-US" sz="1400" kern="1200"/>
            <a:t>Gender_Nonbinary: -0.831</a:t>
          </a:r>
        </a:p>
        <a:p>
          <a:pPr marL="114300" lvl="1" indent="-114300" algn="l" defTabSz="622300">
            <a:lnSpc>
              <a:spcPct val="90000"/>
            </a:lnSpc>
            <a:spcBef>
              <a:spcPct val="0"/>
            </a:spcBef>
            <a:spcAft>
              <a:spcPct val="20000"/>
            </a:spcAft>
            <a:buChar char="•"/>
          </a:pPr>
          <a:r>
            <a:rPr lang="en-US" sz="1400" kern="1200"/>
            <a:t>Contract_One Year: -2.485</a:t>
          </a:r>
        </a:p>
        <a:p>
          <a:pPr marL="114300" lvl="1" indent="-114300" algn="l" defTabSz="622300">
            <a:lnSpc>
              <a:spcPct val="90000"/>
            </a:lnSpc>
            <a:spcBef>
              <a:spcPct val="0"/>
            </a:spcBef>
            <a:spcAft>
              <a:spcPct val="20000"/>
            </a:spcAft>
            <a:buChar char="•"/>
          </a:pPr>
          <a:r>
            <a:rPr lang="en-US" sz="1400" kern="1200"/>
            <a:t>Contract_Two Year: -2.703</a:t>
          </a:r>
        </a:p>
        <a:p>
          <a:pPr marL="114300" lvl="1" indent="-114300" algn="l" defTabSz="622300">
            <a:lnSpc>
              <a:spcPct val="90000"/>
            </a:lnSpc>
            <a:spcBef>
              <a:spcPct val="0"/>
            </a:spcBef>
            <a:spcAft>
              <a:spcPct val="20000"/>
            </a:spcAft>
            <a:buChar char="•"/>
          </a:pPr>
          <a:r>
            <a:rPr lang="en-US" sz="1400" kern="1200"/>
            <a:t>Port_Modem_Yes: -0.314</a:t>
          </a:r>
        </a:p>
        <a:p>
          <a:pPr marL="114300" lvl="1" indent="-114300" algn="l" defTabSz="622300">
            <a:lnSpc>
              <a:spcPct val="90000"/>
            </a:lnSpc>
            <a:spcBef>
              <a:spcPct val="0"/>
            </a:spcBef>
            <a:spcAft>
              <a:spcPct val="20000"/>
            </a:spcAft>
            <a:buChar char="•"/>
          </a:pPr>
          <a:r>
            <a:rPr lang="en-US" sz="1400" kern="1200"/>
            <a:t>Tablet_Yes: -0.491</a:t>
          </a:r>
        </a:p>
        <a:p>
          <a:pPr marL="114300" lvl="1" indent="-114300" algn="l" defTabSz="622300">
            <a:lnSpc>
              <a:spcPct val="90000"/>
            </a:lnSpc>
            <a:spcBef>
              <a:spcPct val="0"/>
            </a:spcBef>
            <a:spcAft>
              <a:spcPct val="20000"/>
            </a:spcAft>
            <a:buChar char="•"/>
          </a:pPr>
          <a:r>
            <a:rPr lang="en-US" sz="1400" kern="1200"/>
            <a:t>InternetService_Fiber Optic: -1.032</a:t>
          </a:r>
        </a:p>
        <a:p>
          <a:pPr marL="114300" lvl="1" indent="-114300" algn="l" defTabSz="622300">
            <a:lnSpc>
              <a:spcPct val="90000"/>
            </a:lnSpc>
            <a:spcBef>
              <a:spcPct val="0"/>
            </a:spcBef>
            <a:spcAft>
              <a:spcPct val="20000"/>
            </a:spcAft>
            <a:buChar char="•"/>
          </a:pPr>
          <a:r>
            <a:rPr lang="en-US" sz="1400" kern="1200"/>
            <a:t>Phone_Yes: -0.779</a:t>
          </a:r>
        </a:p>
        <a:p>
          <a:pPr marL="114300" lvl="1" indent="-114300" algn="l" defTabSz="622300">
            <a:lnSpc>
              <a:spcPct val="90000"/>
            </a:lnSpc>
            <a:spcBef>
              <a:spcPct val="0"/>
            </a:spcBef>
            <a:spcAft>
              <a:spcPct val="20000"/>
            </a:spcAft>
            <a:buChar char="•"/>
          </a:pPr>
          <a:r>
            <a:rPr lang="en-US" sz="1400" kern="1200"/>
            <a:t>Multiple_Yes: +0.708</a:t>
          </a:r>
        </a:p>
        <a:p>
          <a:pPr marL="114300" lvl="1" indent="-114300" algn="l" defTabSz="622300">
            <a:lnSpc>
              <a:spcPct val="90000"/>
            </a:lnSpc>
            <a:spcBef>
              <a:spcPct val="0"/>
            </a:spcBef>
            <a:spcAft>
              <a:spcPct val="20000"/>
            </a:spcAft>
            <a:buChar char="•"/>
          </a:pPr>
          <a:r>
            <a:rPr lang="en-US" sz="1400" kern="1200"/>
            <a:t>OnlineSecurity_Yes: -0.519</a:t>
          </a:r>
        </a:p>
        <a:p>
          <a:pPr marL="114300" lvl="1" indent="-114300" algn="l" defTabSz="622300">
            <a:lnSpc>
              <a:spcPct val="90000"/>
            </a:lnSpc>
            <a:spcBef>
              <a:spcPct val="0"/>
            </a:spcBef>
            <a:spcAft>
              <a:spcPct val="20000"/>
            </a:spcAft>
            <a:buChar char="•"/>
          </a:pPr>
          <a:r>
            <a:rPr lang="en-US" sz="1400" kern="1200"/>
            <a:t>OnlineBackup_Yes: +0.121</a:t>
          </a:r>
        </a:p>
        <a:p>
          <a:pPr marL="114300" lvl="1" indent="-114300" algn="l" defTabSz="622300">
            <a:lnSpc>
              <a:spcPct val="90000"/>
            </a:lnSpc>
            <a:spcBef>
              <a:spcPct val="0"/>
            </a:spcBef>
            <a:spcAft>
              <a:spcPct val="20000"/>
            </a:spcAft>
            <a:buChar char="•"/>
          </a:pPr>
          <a:r>
            <a:rPr lang="en-US" sz="1400" kern="1200"/>
            <a:t>TechSupport_Yes: -0.393</a:t>
          </a:r>
        </a:p>
        <a:p>
          <a:pPr marL="114300" lvl="1" indent="-114300" algn="l" defTabSz="622300">
            <a:lnSpc>
              <a:spcPct val="90000"/>
            </a:lnSpc>
            <a:spcBef>
              <a:spcPct val="0"/>
            </a:spcBef>
            <a:spcAft>
              <a:spcPct val="20000"/>
            </a:spcAft>
            <a:buChar char="•"/>
          </a:pPr>
          <a:r>
            <a:rPr lang="en-US" sz="1400" kern="1200"/>
            <a:t>PaymentMethod_Check: -0.194</a:t>
          </a:r>
        </a:p>
      </dsp:txBody>
      <dsp:txXfrm>
        <a:off x="0" y="1933821"/>
        <a:ext cx="6502400" cy="3875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85950-5902-4CE7-BAC9-7195B7979342}">
      <dsp:nvSpPr>
        <dsp:cNvPr id="0" name=""/>
        <dsp:cNvSpPr/>
      </dsp:nvSpPr>
      <dsp:spPr>
        <a:xfrm>
          <a:off x="2044800" y="174437"/>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C81B9-A199-460F-8A8F-344D95EC5968}">
      <dsp:nvSpPr>
        <dsp:cNvPr id="0" name=""/>
        <dsp:cNvSpPr/>
      </dsp:nvSpPr>
      <dsp:spPr>
        <a:xfrm>
          <a:off x="2512800" y="642437"/>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6B26CC-0741-4038-B4BD-B2C0678F6599}">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Offer bundle packages at a reduced rate</a:t>
          </a:r>
        </a:p>
      </dsp:txBody>
      <dsp:txXfrm>
        <a:off x="1342800" y="3054438"/>
        <a:ext cx="3600000" cy="720000"/>
      </dsp:txXfrm>
    </dsp:sp>
    <dsp:sp modelId="{73F31FF2-40CB-4294-9FFE-3834731A4FF5}">
      <dsp:nvSpPr>
        <dsp:cNvPr id="0" name=""/>
        <dsp:cNvSpPr/>
      </dsp:nvSpPr>
      <dsp:spPr>
        <a:xfrm>
          <a:off x="6274800" y="174437"/>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76425-29C0-4136-A78E-CF539AC3751E}">
      <dsp:nvSpPr>
        <dsp:cNvPr id="0" name=""/>
        <dsp:cNvSpPr/>
      </dsp:nvSpPr>
      <dsp:spPr>
        <a:xfrm>
          <a:off x="674280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FFB75D-FF9C-4C7F-BA7C-7366C37A399B}">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Extend contracts</a:t>
          </a:r>
        </a:p>
      </dsp:txBody>
      <dsp:txXfrm>
        <a:off x="5572800" y="3054438"/>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F7266B-9C78-6840-832F-0A0CA73F2B0B}" type="datetimeFigureOut">
              <a:rPr lang="en-US" smtClean="0"/>
              <a:t>6/3/22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06813-7E70-2546-BA84-D10A4AD31D4C}" type="slidenum">
              <a:rPr lang="en-US" smtClean="0"/>
              <a:t>‹#›</a:t>
            </a:fld>
            <a:endParaRPr lang="en-US"/>
          </a:p>
        </p:txBody>
      </p:sp>
    </p:spTree>
    <p:extLst>
      <p:ext uri="{BB962C8B-B14F-4D97-AF65-F5344CB8AC3E}">
        <p14:creationId xmlns:p14="http://schemas.microsoft.com/office/powerpoint/2010/main" val="3173020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Jill Rivera. I am a student in the Master of Science program for Data Analytics. Today, I will be going over the second performance assessment for class D208 Predictive Modeling. This task will focus on Logistic Regression. </a:t>
            </a:r>
          </a:p>
          <a:p>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1</a:t>
            </a:fld>
            <a:endParaRPr lang="en-US"/>
          </a:p>
        </p:txBody>
      </p:sp>
    </p:spTree>
    <p:extLst>
      <p:ext uri="{BB962C8B-B14F-4D97-AF65-F5344CB8AC3E}">
        <p14:creationId xmlns:p14="http://schemas.microsoft.com/office/powerpoint/2010/main" val="3136896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duplicated columns and rows are detected using the duplicated and any methods. We find that no rows or columns are duplicated.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10</a:t>
            </a:fld>
            <a:endParaRPr lang="en-US"/>
          </a:p>
        </p:txBody>
      </p:sp>
    </p:spTree>
    <p:extLst>
      <p:ext uri="{BB962C8B-B14F-4D97-AF65-F5344CB8AC3E}">
        <p14:creationId xmlns:p14="http://schemas.microsoft.com/office/powerpoint/2010/main" val="605761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features with a high degree of cardinality are removed from the data set so that they do not skew the calculations. There are now 30 features in the data set.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11</a:t>
            </a:fld>
            <a:endParaRPr lang="en-US"/>
          </a:p>
        </p:txBody>
      </p:sp>
    </p:spTree>
    <p:extLst>
      <p:ext uri="{BB962C8B-B14F-4D97-AF65-F5344CB8AC3E}">
        <p14:creationId xmlns:p14="http://schemas.microsoft.com/office/powerpoint/2010/main" val="3499022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outliers are found in the data using their z-score and eliminated from the data set. We can see that the data went from 10,000 records to 9175, dropping the 825 customer records with outlying values.</a:t>
            </a:r>
            <a:r>
              <a:rPr lang="en-US" dirty="0">
                <a:effectLst/>
              </a:rPr>
              <a: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12</a:t>
            </a:fld>
            <a:endParaRPr lang="en-US"/>
          </a:p>
        </p:txBody>
      </p:sp>
    </p:spTree>
    <p:extLst>
      <p:ext uri="{BB962C8B-B14F-4D97-AF65-F5344CB8AC3E}">
        <p14:creationId xmlns:p14="http://schemas.microsoft.com/office/powerpoint/2010/main" val="366606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Summary statistics of all variables (target and predictor) used to answer the research question are shown in the next two tables. The numerical table shows the label, range and mean of each variable.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13</a:t>
            </a:fld>
            <a:endParaRPr lang="en-US"/>
          </a:p>
        </p:txBody>
      </p:sp>
    </p:spTree>
    <p:extLst>
      <p:ext uri="{BB962C8B-B14F-4D97-AF65-F5344CB8AC3E}">
        <p14:creationId xmlns:p14="http://schemas.microsoft.com/office/powerpoint/2010/main" val="2254764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categorical table shows the label and values of each variable. Most of the categorical features have yes and no values, making encoding them later as binary easier. The categories of marital and payment method will need to be reduced in the number of values for them to be re-expressed as numerical data for the calculation.</a:t>
            </a:r>
            <a:r>
              <a:rPr lang="en-US" dirty="0">
                <a:effectLst/>
              </a:rPr>
              <a: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14</a:t>
            </a:fld>
            <a:endParaRPr lang="en-US"/>
          </a:p>
        </p:txBody>
      </p:sp>
    </p:spTree>
    <p:extLst>
      <p:ext uri="{BB962C8B-B14F-4D97-AF65-F5344CB8AC3E}">
        <p14:creationId xmlns:p14="http://schemas.microsoft.com/office/powerpoint/2010/main" val="2755733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target categorical variable of churn is explored deeper. The count for each value is displayed and visualized on a graph. </a:t>
            </a:r>
          </a:p>
          <a:p>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15</a:t>
            </a:fld>
            <a:endParaRPr lang="en-US"/>
          </a:p>
        </p:txBody>
      </p:sp>
    </p:spTree>
    <p:extLst>
      <p:ext uri="{BB962C8B-B14F-4D97-AF65-F5344CB8AC3E}">
        <p14:creationId xmlns:p14="http://schemas.microsoft.com/office/powerpoint/2010/main" val="812125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the ratio of positive (yes) and negative (no) values are calculated. We can see that the data is not evenly distributed between yes and no values. This will need to be balanced with predictor data for the model creation to maintain the assumptions of the logistic method. </a:t>
            </a:r>
          </a:p>
          <a:p>
            <a:r>
              <a:rPr lang="en-US" sz="1200" kern="1200" dirty="0">
                <a:solidFill>
                  <a:schemeClr val="tx1"/>
                </a:solidFill>
                <a:effectLst/>
                <a:latin typeface="+mn-lt"/>
                <a:ea typeface="+mn-ea"/>
                <a:cs typeface="+mn-cs"/>
              </a:rPr>
              <a:t>Finally, the totals of positive and negative values for each remaining feature are calculated. From this, it can be determined that the customers who churn have a much lower tenure than those who stay with the provider. Those leaving are also paying a higher monthly charge, using significantly less bandwidth and have a slightly higher income.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16</a:t>
            </a:fld>
            <a:endParaRPr lang="en-US"/>
          </a:p>
        </p:txBody>
      </p:sp>
    </p:spTree>
    <p:extLst>
      <p:ext uri="{BB962C8B-B14F-4D97-AF65-F5344CB8AC3E}">
        <p14:creationId xmlns:p14="http://schemas.microsoft.com/office/powerpoint/2010/main" val="2831475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Univariate visualizations of the distribution of variables in cleaned data set are shown. Histograms of the numerical data show the distribution patterns. Even distribution can be seen in the age, </a:t>
            </a:r>
            <a:r>
              <a:rPr lang="en-US" sz="1200" kern="1200" dirty="0" err="1">
                <a:solidFill>
                  <a:schemeClr val="tx1"/>
                </a:solidFill>
                <a:effectLst/>
                <a:latin typeface="+mn-lt"/>
                <a:ea typeface="+mn-ea"/>
                <a:cs typeface="+mn-cs"/>
              </a:rPr>
              <a:t>outage_sec_perweek</a:t>
            </a:r>
            <a:r>
              <a:rPr lang="en-US" sz="1200" kern="1200" dirty="0">
                <a:solidFill>
                  <a:schemeClr val="tx1"/>
                </a:solidFill>
                <a:effectLst/>
                <a:latin typeface="+mn-lt"/>
                <a:ea typeface="+mn-ea"/>
                <a:cs typeface="+mn-cs"/>
              </a:rPr>
              <a:t>, email, </a:t>
            </a:r>
            <a:r>
              <a:rPr lang="en-US" sz="1200" kern="1200" dirty="0" err="1">
                <a:solidFill>
                  <a:schemeClr val="tx1"/>
                </a:solidFill>
                <a:effectLst/>
                <a:latin typeface="+mn-lt"/>
                <a:ea typeface="+mn-ea"/>
                <a:cs typeface="+mn-cs"/>
              </a:rPr>
              <a:t>gender_male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port_modem_yes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multiple_yes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streamingTV</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streamingmovies</a:t>
            </a:r>
            <a:r>
              <a:rPr lang="en-US" sz="1200" kern="1200" dirty="0">
                <a:solidFill>
                  <a:schemeClr val="tx1"/>
                </a:solidFill>
                <a:effectLst/>
                <a:latin typeface="+mn-lt"/>
                <a:ea typeface="+mn-ea"/>
                <a:cs typeface="+mn-cs"/>
              </a:rPr>
              <a:t> graphs. The remaining features have an uneven distribution that will be addressed in the model.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17</a:t>
            </a:fld>
            <a:endParaRPr lang="en-US"/>
          </a:p>
        </p:txBody>
      </p:sp>
    </p:spTree>
    <p:extLst>
      <p:ext uri="{BB962C8B-B14F-4D97-AF65-F5344CB8AC3E}">
        <p14:creationId xmlns:p14="http://schemas.microsoft.com/office/powerpoint/2010/main" val="414348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Bivariate histograms are created to compare the explanatory variables to the target variable of Churn. </a:t>
            </a:r>
            <a:r>
              <a:rPr lang="en-US" sz="1200" kern="1200" dirty="0" err="1">
                <a:solidFill>
                  <a:schemeClr val="tx1"/>
                </a:solidFill>
                <a:effectLst/>
                <a:latin typeface="+mn-lt"/>
                <a:ea typeface="+mn-ea"/>
                <a:cs typeface="+mn-cs"/>
              </a:rPr>
              <a:t>Outage_sec_perweek</a:t>
            </a:r>
            <a:r>
              <a:rPr lang="en-US" sz="1200" kern="1200" dirty="0">
                <a:solidFill>
                  <a:schemeClr val="tx1"/>
                </a:solidFill>
                <a:effectLst/>
                <a:latin typeface="+mn-lt"/>
                <a:ea typeface="+mn-ea"/>
                <a:cs typeface="+mn-cs"/>
              </a:rPr>
              <a:t> and Email in relation to churn both show a normal distribution pattern, with the mean and median very close in value.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18</a:t>
            </a:fld>
            <a:endParaRPr lang="en-US"/>
          </a:p>
        </p:txBody>
      </p:sp>
    </p:spTree>
    <p:extLst>
      <p:ext uri="{BB962C8B-B14F-4D97-AF65-F5344CB8AC3E}">
        <p14:creationId xmlns:p14="http://schemas.microsoft.com/office/powerpoint/2010/main" val="263038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comparing age and monthly charge to churn, they are fairly evenly distributed as well. Monthly charge however is slightly skewed to the right indicating a positive correlation.  </a:t>
            </a:r>
          </a:p>
        </p:txBody>
      </p:sp>
      <p:sp>
        <p:nvSpPr>
          <p:cNvPr id="4" name="Slide Number Placeholder 3"/>
          <p:cNvSpPr>
            <a:spLocks noGrp="1"/>
          </p:cNvSpPr>
          <p:nvPr>
            <p:ph type="sldNum" sz="quarter" idx="5"/>
          </p:nvPr>
        </p:nvSpPr>
        <p:spPr/>
        <p:txBody>
          <a:bodyPr/>
          <a:lstStyle/>
          <a:p>
            <a:fld id="{DAF06813-7E70-2546-BA84-D10A4AD31D4C}" type="slidenum">
              <a:rPr lang="en-US" smtClean="0"/>
              <a:t>19</a:t>
            </a:fld>
            <a:endParaRPr lang="en-US"/>
          </a:p>
        </p:txBody>
      </p:sp>
    </p:spTree>
    <p:extLst>
      <p:ext uri="{BB962C8B-B14F-4D97-AF65-F5344CB8AC3E}">
        <p14:creationId xmlns:p14="http://schemas.microsoft.com/office/powerpoint/2010/main" val="3680512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second performance task in Predictive Modeling will focus on analyzing a data set using logistic regression. The analysis will attempt to answer a question that is beneficial to the company’s data set.</a:t>
            </a:r>
          </a:p>
          <a:p>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2</a:t>
            </a:fld>
            <a:endParaRPr lang="en-US"/>
          </a:p>
        </p:txBody>
      </p:sp>
    </p:spTree>
    <p:extLst>
      <p:ext uri="{BB962C8B-B14F-4D97-AF65-F5344CB8AC3E}">
        <p14:creationId xmlns:p14="http://schemas.microsoft.com/office/powerpoint/2010/main" val="650601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positively skewed variables can be seen when comparing children, population and income against churn. </a:t>
            </a:r>
          </a:p>
        </p:txBody>
      </p:sp>
      <p:sp>
        <p:nvSpPr>
          <p:cNvPr id="4" name="Slide Number Placeholder 3"/>
          <p:cNvSpPr>
            <a:spLocks noGrp="1"/>
          </p:cNvSpPr>
          <p:nvPr>
            <p:ph type="sldNum" sz="quarter" idx="5"/>
          </p:nvPr>
        </p:nvSpPr>
        <p:spPr/>
        <p:txBody>
          <a:bodyPr/>
          <a:lstStyle/>
          <a:p>
            <a:fld id="{DAF06813-7E70-2546-BA84-D10A4AD31D4C}" type="slidenum">
              <a:rPr lang="en-US" smtClean="0"/>
              <a:t>20</a:t>
            </a:fld>
            <a:endParaRPr lang="en-US"/>
          </a:p>
        </p:txBody>
      </p:sp>
    </p:spTree>
    <p:extLst>
      <p:ext uri="{BB962C8B-B14F-4D97-AF65-F5344CB8AC3E}">
        <p14:creationId xmlns:p14="http://schemas.microsoft.com/office/powerpoint/2010/main" val="3692801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bandwidth and tenure features show a bimodal pattern when compared to churn. This indicates that there are two data points that are peaking the volume of data, separating the median and mode.</a:t>
            </a:r>
          </a:p>
        </p:txBody>
      </p:sp>
      <p:sp>
        <p:nvSpPr>
          <p:cNvPr id="4" name="Slide Number Placeholder 3"/>
          <p:cNvSpPr>
            <a:spLocks noGrp="1"/>
          </p:cNvSpPr>
          <p:nvPr>
            <p:ph type="sldNum" sz="quarter" idx="5"/>
          </p:nvPr>
        </p:nvSpPr>
        <p:spPr/>
        <p:txBody>
          <a:bodyPr/>
          <a:lstStyle/>
          <a:p>
            <a:fld id="{DAF06813-7E70-2546-BA84-D10A4AD31D4C}" type="slidenum">
              <a:rPr lang="en-US" smtClean="0"/>
              <a:t>21</a:t>
            </a:fld>
            <a:endParaRPr lang="en-US"/>
          </a:p>
        </p:txBody>
      </p:sp>
    </p:spTree>
    <p:extLst>
      <p:ext uri="{BB962C8B-B14F-4D97-AF65-F5344CB8AC3E}">
        <p14:creationId xmlns:p14="http://schemas.microsoft.com/office/powerpoint/2010/main" val="1931204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positively right-skewed data can be seen when comparing churn against yearly equipment failure and contacts.</a:t>
            </a:r>
          </a:p>
        </p:txBody>
      </p:sp>
      <p:sp>
        <p:nvSpPr>
          <p:cNvPr id="4" name="Slide Number Placeholder 3"/>
          <p:cNvSpPr>
            <a:spLocks noGrp="1"/>
          </p:cNvSpPr>
          <p:nvPr>
            <p:ph type="sldNum" sz="quarter" idx="5"/>
          </p:nvPr>
        </p:nvSpPr>
        <p:spPr/>
        <p:txBody>
          <a:bodyPr/>
          <a:lstStyle/>
          <a:p>
            <a:fld id="{DAF06813-7E70-2546-BA84-D10A4AD31D4C}" type="slidenum">
              <a:rPr lang="en-US" smtClean="0"/>
              <a:t>22</a:t>
            </a:fld>
            <a:endParaRPr lang="en-US"/>
          </a:p>
        </p:txBody>
      </p:sp>
    </p:spTree>
    <p:extLst>
      <p:ext uri="{BB962C8B-B14F-4D97-AF65-F5344CB8AC3E}">
        <p14:creationId xmlns:p14="http://schemas.microsoft.com/office/powerpoint/2010/main" val="2809502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Categorical features must be addressed before creating the logistic model for this analysis. First, the categorical variables are visualized in plots.</a:t>
            </a:r>
            <a:r>
              <a:rPr lang="en-US" dirty="0">
                <a:effectLst/>
              </a:rPr>
              <a:t> </a:t>
            </a:r>
            <a:r>
              <a:rPr lang="en-US" sz="1200" kern="1200" dirty="0">
                <a:solidFill>
                  <a:schemeClr val="tx1"/>
                </a:solidFill>
                <a:effectLst/>
                <a:latin typeface="+mn-lt"/>
                <a:ea typeface="+mn-ea"/>
                <a:cs typeface="+mn-cs"/>
              </a:rPr>
              <a:t>The features with more than three values will be re-expressed to only contain two values each, so that the categorical data can be then converted into numerical data.</a:t>
            </a:r>
            <a:r>
              <a:rPr lang="en-US" dirty="0">
                <a:effectLst/>
              </a:rPr>
              <a: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23</a:t>
            </a:fld>
            <a:endParaRPr lang="en-US"/>
          </a:p>
        </p:txBody>
      </p:sp>
    </p:spTree>
    <p:extLst>
      <p:ext uri="{BB962C8B-B14F-4D97-AF65-F5344CB8AC3E}">
        <p14:creationId xmlns:p14="http://schemas.microsoft.com/office/powerpoint/2010/main" val="3851927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features of payment method and marital are re-expressed in this method. Payment method is changed to have the values of either automatic or check. Marital is reduced to either married or not married.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24</a:t>
            </a:fld>
            <a:endParaRPr lang="en-US"/>
          </a:p>
        </p:txBody>
      </p:sp>
    </p:spTree>
    <p:extLst>
      <p:ext uri="{BB962C8B-B14F-4D97-AF65-F5344CB8AC3E}">
        <p14:creationId xmlns:p14="http://schemas.microsoft.com/office/powerpoint/2010/main" val="1877261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the categorical data is converted into numerical data using the one-hot encoding method. This indicates a 1 if the category has a positive or yes value and a 0 if the value is a no, changing it to a binary numerical feature.</a:t>
            </a:r>
            <a:r>
              <a:rPr lang="en-US" dirty="0">
                <a:effectLst/>
              </a:rPr>
              <a: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25</a:t>
            </a:fld>
            <a:endParaRPr lang="en-US"/>
          </a:p>
        </p:txBody>
      </p:sp>
    </p:spTree>
    <p:extLst>
      <p:ext uri="{BB962C8B-B14F-4D97-AF65-F5344CB8AC3E}">
        <p14:creationId xmlns:p14="http://schemas.microsoft.com/office/powerpoint/2010/main" val="91365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the initial model can be created, the data must be rebalanced.  With the data being imbalanced, there are too few examples of the minority class for a model to effectively learn the decision boundary. The data is rebalanced using the Synthetic Minority Oversampling Technique (SMOTE). This technique creates synthetic samples that are close to the feature so that the majority and minority data are balanced in quantity.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26</a:t>
            </a:fld>
            <a:endParaRPr lang="en-US"/>
          </a:p>
        </p:txBody>
      </p:sp>
    </p:spTree>
    <p:extLst>
      <p:ext uri="{BB962C8B-B14F-4D97-AF65-F5344CB8AC3E}">
        <p14:creationId xmlns:p14="http://schemas.microsoft.com/office/powerpoint/2010/main" val="1853341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Recursive Feature Elimination (RFE) process is now used to rank the features. The features are ranked based on how relevant they are at predicting the target variable. The feature selection and linear model libraries are imported, then a loop is created to perform the RFE.</a:t>
            </a:r>
            <a:r>
              <a:rPr lang="en-US" dirty="0">
                <a:effectLst/>
              </a:rPr>
              <a: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27</a:t>
            </a:fld>
            <a:endParaRPr lang="en-US"/>
          </a:p>
        </p:txBody>
      </p:sp>
    </p:spTree>
    <p:extLst>
      <p:ext uri="{BB962C8B-B14F-4D97-AF65-F5344CB8AC3E}">
        <p14:creationId xmlns:p14="http://schemas.microsoft.com/office/powerpoint/2010/main" val="1160076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features that are ranked the highest are selected. The summary shows that the RFE went through seven iterations with 20 features. This shows a few variables with p-values higher than 0.05, which will need to be addressed before running the next model. We can see </a:t>
            </a:r>
            <a:r>
              <a:rPr lang="en-US" sz="1200" kern="1200" dirty="0" err="1">
                <a:solidFill>
                  <a:schemeClr val="tx1"/>
                </a:solidFill>
                <a:effectLst/>
                <a:latin typeface="+mn-lt"/>
                <a:ea typeface="+mn-ea"/>
                <a:cs typeface="+mn-cs"/>
              </a:rPr>
              <a:t>marital_not_married</a:t>
            </a:r>
            <a:r>
              <a:rPr lang="en-US" sz="1200" kern="1200" dirty="0">
                <a:solidFill>
                  <a:schemeClr val="tx1"/>
                </a:solidFill>
                <a:effectLst/>
                <a:latin typeface="+mn-lt"/>
                <a:ea typeface="+mn-ea"/>
                <a:cs typeface="+mn-cs"/>
              </a:rPr>
              <a:t>, device protection and techie are the features with the highest p-values. </a:t>
            </a:r>
          </a:p>
          <a:p>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28</a:t>
            </a:fld>
            <a:endParaRPr lang="en-US"/>
          </a:p>
        </p:txBody>
      </p:sp>
    </p:spTree>
    <p:extLst>
      <p:ext uri="{BB962C8B-B14F-4D97-AF65-F5344CB8AC3E}">
        <p14:creationId xmlns:p14="http://schemas.microsoft.com/office/powerpoint/2010/main" val="3533386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confusion matrix is created for the initial model to describe the performance of the model. This plots the expected and predicted data against each other. In this graph, we can see a total of 2806 predictions were made by the model. The model predicted 1474 positive and 1332 negative values, with the positive values being customers who churn. In actual numbers, 1414 customers churned and 1392 did not.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29</a:t>
            </a:fld>
            <a:endParaRPr lang="en-US"/>
          </a:p>
        </p:txBody>
      </p:sp>
    </p:spTree>
    <p:extLst>
      <p:ext uri="{BB962C8B-B14F-4D97-AF65-F5344CB8AC3E}">
        <p14:creationId xmlns:p14="http://schemas.microsoft.com/office/powerpoint/2010/main" val="371421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Customer churn is a problem that every company encounters. This analysis will attempt to answer which features are significant to the churn variable in the data set. The data set contains 10,000 customer records from a telecommunications company, with 50 features describing each record. This analysis will use an iteration process to reduce the size of the data set and focus on answering the research question presented.</a:t>
            </a:r>
            <a:r>
              <a:rPr lang="en-US" dirty="0">
                <a:effectLst/>
              </a:rPr>
              <a: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3</a:t>
            </a:fld>
            <a:endParaRPr lang="en-US"/>
          </a:p>
        </p:txBody>
      </p:sp>
    </p:spTree>
    <p:extLst>
      <p:ext uri="{BB962C8B-B14F-4D97-AF65-F5344CB8AC3E}">
        <p14:creationId xmlns:p14="http://schemas.microsoft.com/office/powerpoint/2010/main" val="363775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number of predictions and the ratio of each are calculated for the model. The model created 85% correct predictions. Next, the model will be reduced to increase that correct value on the next model. </a:t>
            </a:r>
          </a:p>
          <a:p>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30</a:t>
            </a:fld>
            <a:endParaRPr lang="en-US"/>
          </a:p>
        </p:txBody>
      </p:sp>
    </p:spTree>
    <p:extLst>
      <p:ext uri="{BB962C8B-B14F-4D97-AF65-F5344CB8AC3E}">
        <p14:creationId xmlns:p14="http://schemas.microsoft.com/office/powerpoint/2010/main" val="1712563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predictor pairs with high correlation are found by using a function so that the process can be re-run again later. The pairs with highest correlation are area with urban and suburban values, and internet service with fiber optic and none values. One value from each pair must be eliminated to prevent skewing or overfitting the data. </a:t>
            </a:r>
          </a:p>
          <a:p>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31</a:t>
            </a:fld>
            <a:endParaRPr lang="en-US"/>
          </a:p>
        </p:txBody>
      </p:sp>
    </p:spTree>
    <p:extLst>
      <p:ext uri="{BB962C8B-B14F-4D97-AF65-F5344CB8AC3E}">
        <p14:creationId xmlns:p14="http://schemas.microsoft.com/office/powerpoint/2010/main" val="984195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reduced and final model is created by first eliminating the features with high p-values and splitting up highly correlated pair of features. The model now has 15 explanatory variables to run through the RFE process. The variables for the model are reset and the model is run again. After seven iterations, the summary is shown. All p-values now are below our metric of 0.05.</a:t>
            </a:r>
            <a:r>
              <a:rPr lang="en-US" dirty="0">
                <a:effectLst/>
              </a:rPr>
              <a: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32</a:t>
            </a:fld>
            <a:endParaRPr lang="en-US"/>
          </a:p>
        </p:txBody>
      </p:sp>
    </p:spTree>
    <p:extLst>
      <p:ext uri="{BB962C8B-B14F-4D97-AF65-F5344CB8AC3E}">
        <p14:creationId xmlns:p14="http://schemas.microsoft.com/office/powerpoint/2010/main" val="1098125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confusion matrix for the reduced model is created. This time, a total of 2796 predictions were created. Of those, 1432 were positive and 1364 were negative. Actual numbers were 1434, while 1362 were predicted values. </a:t>
            </a:r>
          </a:p>
          <a:p>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33</a:t>
            </a:fld>
            <a:endParaRPr lang="en-US"/>
          </a:p>
        </p:txBody>
      </p:sp>
    </p:spTree>
    <p:extLst>
      <p:ext uri="{BB962C8B-B14F-4D97-AF65-F5344CB8AC3E}">
        <p14:creationId xmlns:p14="http://schemas.microsoft.com/office/powerpoint/2010/main" val="3356961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final model summary produced a coefficient for each explanatory variable. They are listed in the figure shown. The coefficients are the log odds of the customer</a:t>
            </a:r>
            <a:r>
              <a:rPr lang="en-US" sz="1200" kern="1200" baseline="0" dirty="0">
                <a:solidFill>
                  <a:schemeClr val="tx1"/>
                </a:solidFill>
                <a:effectLst/>
                <a:latin typeface="+mn-lt"/>
                <a:ea typeface="+mn-ea"/>
                <a:cs typeface="+mn-cs"/>
              </a:rPr>
              <a:t>’s likelihood of churning from the company. </a:t>
            </a:r>
            <a:r>
              <a:rPr lang="en-US" sz="1200" kern="1200" dirty="0">
                <a:solidFill>
                  <a:schemeClr val="tx1"/>
                </a:solidFill>
                <a:effectLst/>
                <a:latin typeface="+mn-lt"/>
                <a:ea typeface="+mn-ea"/>
                <a:cs typeface="+mn-cs"/>
              </a:rPr>
              <a:t>The constant of 4.0647 along with the coefficient of the explanatory variable can be added or subtracted together to obtain a value equal to the likelihood of that customer churning from the company. Positive coefficients indicate a higher likelihood of a customer churning, while the negative coefficients indicate that the customer will be less likely to churn. As an example, considering the predictor variable of </a:t>
            </a:r>
            <a:r>
              <a:rPr lang="en-US" sz="1200" kern="1200" dirty="0" err="1">
                <a:solidFill>
                  <a:schemeClr val="tx1"/>
                </a:solidFill>
                <a:effectLst/>
                <a:latin typeface="+mn-lt"/>
                <a:ea typeface="+mn-ea"/>
                <a:cs typeface="+mn-cs"/>
              </a:rPr>
              <a:t>multiple_yes</a:t>
            </a:r>
            <a:r>
              <a:rPr lang="en-US" sz="1200" kern="1200" dirty="0">
                <a:solidFill>
                  <a:schemeClr val="tx1"/>
                </a:solidFill>
                <a:effectLst/>
                <a:latin typeface="+mn-lt"/>
                <a:ea typeface="+mn-ea"/>
                <a:cs typeface="+mn-cs"/>
              </a:rPr>
              <a:t> with a coefficient of +0.708. Calculating</a:t>
            </a:r>
            <a:r>
              <a:rPr lang="en-US" sz="1200" kern="1200" baseline="0" dirty="0">
                <a:solidFill>
                  <a:schemeClr val="tx1"/>
                </a:solidFill>
                <a:effectLst/>
                <a:latin typeface="+mn-lt"/>
                <a:ea typeface="+mn-ea"/>
                <a:cs typeface="+mn-cs"/>
              </a:rPr>
              <a:t> 4.023 + 0.708 = 4.731</a:t>
            </a:r>
            <a:r>
              <a:rPr lang="en-US" sz="1200" kern="1200" dirty="0">
                <a:solidFill>
                  <a:schemeClr val="tx1"/>
                </a:solidFill>
                <a:effectLst/>
                <a:latin typeface="+mn-lt"/>
                <a:ea typeface="+mn-ea"/>
                <a:cs typeface="+mn-cs"/>
              </a:rPr>
              <a:t>, we can see that if a customer has multiple services with the provider, they are more than four times likely to churn from the company. On the other hand, when viewing the feature of fiber optic service with a coefficient of -1.032, we see a different story. Performing the calculation of 4.023 – 1.032 = 2.991 shows that a customer who has fiber optic is less likely to churn.</a:t>
            </a:r>
            <a:r>
              <a:rPr lang="en-US" dirty="0">
                <a:effectLst/>
              </a:rPr>
              <a: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34</a:t>
            </a:fld>
            <a:endParaRPr lang="en-US"/>
          </a:p>
        </p:txBody>
      </p:sp>
    </p:spTree>
    <p:extLst>
      <p:ext uri="{BB962C8B-B14F-4D97-AF65-F5344CB8AC3E}">
        <p14:creationId xmlns:p14="http://schemas.microsoft.com/office/powerpoint/2010/main" val="1272621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ROC curve is shown. The curve in the plot visualizes the ability of a random classifier as its discrimination threshold is varied. This tells how much the model can distinguish between the true positive rate vs. the false positive rate. (</a:t>
            </a:r>
            <a:r>
              <a:rPr lang="en-US" sz="1200" kern="1200" dirty="0" err="1">
                <a:solidFill>
                  <a:schemeClr val="tx1"/>
                </a:solidFill>
                <a:effectLst/>
                <a:latin typeface="+mn-lt"/>
                <a:ea typeface="+mn-ea"/>
                <a:cs typeface="+mn-cs"/>
              </a:rPr>
              <a:t>Hoo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Candlish</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Teare</a:t>
            </a:r>
            <a:r>
              <a:rPr lang="en-US" sz="1200" kern="1200" dirty="0">
                <a:solidFill>
                  <a:schemeClr val="tx1"/>
                </a:solidFill>
                <a:effectLst/>
                <a:latin typeface="+mn-lt"/>
                <a:ea typeface="+mn-ea"/>
                <a:cs typeface="+mn-cs"/>
              </a:rPr>
              <a:t>, 2017) The higher the accuracy, the more the curved line moves away from the dotted line of Y = 1. The area under this curve measures 0.84.  </a:t>
            </a:r>
          </a:p>
          <a:p>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35</a:t>
            </a:fld>
            <a:endParaRPr lang="en-US"/>
          </a:p>
        </p:txBody>
      </p:sp>
    </p:spTree>
    <p:extLst>
      <p:ext uri="{BB962C8B-B14F-4D97-AF65-F5344CB8AC3E}">
        <p14:creationId xmlns:p14="http://schemas.microsoft.com/office/powerpoint/2010/main" val="3157259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model created has proved to be accurate to an 84% rate. This is a practical model in determining the likelihood of a customer churning from the provider based on the presence of certain features. This model can be used to predict the most optimal combinations of services to offer customers, with the benefit of retaining the customer for a longer term. </a:t>
            </a:r>
          </a:p>
          <a:p>
            <a:r>
              <a:rPr lang="en-US" sz="1200" kern="1200" dirty="0">
                <a:solidFill>
                  <a:schemeClr val="tx1"/>
                </a:solidFill>
                <a:effectLst/>
                <a:latin typeface="+mn-lt"/>
                <a:ea typeface="+mn-ea"/>
                <a:cs typeface="+mn-cs"/>
              </a:rPr>
              <a:t>A limitation of this analysis is when dealing with categorical features. One-hot encoding was used to re-express the categorical data as numerical. During this process, the </a:t>
            </a:r>
            <a:r>
              <a:rPr lang="en-US" sz="1200" kern="1200" dirty="0" err="1">
                <a:solidFill>
                  <a:schemeClr val="tx1"/>
                </a:solidFill>
                <a:effectLst/>
                <a:latin typeface="+mn-lt"/>
                <a:ea typeface="+mn-ea"/>
                <a:cs typeface="+mn-cs"/>
              </a:rPr>
              <a:t>drop_first</a:t>
            </a:r>
            <a:r>
              <a:rPr lang="en-US" sz="1200" kern="1200" dirty="0">
                <a:solidFill>
                  <a:schemeClr val="tx1"/>
                </a:solidFill>
                <a:effectLst/>
                <a:latin typeface="+mn-lt"/>
                <a:ea typeface="+mn-ea"/>
                <a:cs typeface="+mn-cs"/>
              </a:rPr>
              <a:t> method in Pandas is marked as True. If this is not done, or marked as False, the data will be redundant since it is binary. All the information needed is contained in just one column, so the second one is eliminated. </a:t>
            </a:r>
          </a:p>
          <a:p>
            <a:r>
              <a:rPr lang="en-US" sz="1200" kern="1200" dirty="0">
                <a:solidFill>
                  <a:schemeClr val="tx1"/>
                </a:solidFill>
                <a:effectLst/>
                <a:latin typeface="+mn-lt"/>
                <a:ea typeface="+mn-ea"/>
                <a:cs typeface="+mn-cs"/>
              </a:rPr>
              <a:t>The coefficients or the log odds of the customer’s likelihood of churning from the company can be used to put together the optimal package to offer the customer with the intention of retaining their service for longer.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36</a:t>
            </a:fld>
            <a:endParaRPr lang="en-US"/>
          </a:p>
        </p:txBody>
      </p:sp>
    </p:spTree>
    <p:extLst>
      <p:ext uri="{BB962C8B-B14F-4D97-AF65-F5344CB8AC3E}">
        <p14:creationId xmlns:p14="http://schemas.microsoft.com/office/powerpoint/2010/main" val="423490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Based on the figures from the calculations, the provider would benefit from having customers sign up for multiple services. Offering bundle packages at a reduced cost to the customer would increase their likelihood of remaining at the provider for a longer period. Also, extending customer’s contracts will reduce the likelihood a customer will churn.</a:t>
            </a:r>
            <a:r>
              <a:rPr lang="en-US" dirty="0">
                <a:effectLst/>
              </a:rPr>
              <a: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37</a:t>
            </a:fld>
            <a:endParaRPr lang="en-US"/>
          </a:p>
        </p:txBody>
      </p:sp>
    </p:spTree>
    <p:extLst>
      <p:ext uri="{BB962C8B-B14F-4D97-AF65-F5344CB8AC3E}">
        <p14:creationId xmlns:p14="http://schemas.microsoft.com/office/powerpoint/2010/main" val="1080185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
        <p:nvSpPr>
          <p:cNvPr id="4" name="Slide Number Placeholder 3"/>
          <p:cNvSpPr>
            <a:spLocks noGrp="1"/>
          </p:cNvSpPr>
          <p:nvPr>
            <p:ph type="sldNum" sz="quarter" idx="5"/>
          </p:nvPr>
        </p:nvSpPr>
        <p:spPr/>
        <p:txBody>
          <a:bodyPr/>
          <a:lstStyle/>
          <a:p>
            <a:fld id="{DAF06813-7E70-2546-BA84-D10A4AD31D4C}" type="slidenum">
              <a:rPr lang="en-US" smtClean="0"/>
              <a:t>38</a:t>
            </a:fld>
            <a:endParaRPr lang="en-US"/>
          </a:p>
        </p:txBody>
      </p:sp>
    </p:spTree>
    <p:extLst>
      <p:ext uri="{BB962C8B-B14F-4D97-AF65-F5344CB8AC3E}">
        <p14:creationId xmlns:p14="http://schemas.microsoft.com/office/powerpoint/2010/main" val="3078986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dirty="0"/>
              <a:t>The process for completing the regression method will be as follows: First, I will c</a:t>
            </a:r>
            <a:r>
              <a:rPr lang="en-US" sz="1200" kern="1200" dirty="0">
                <a:solidFill>
                  <a:schemeClr val="tx1"/>
                </a:solidFill>
                <a:effectLst/>
                <a:latin typeface="+mn-lt"/>
                <a:ea typeface="+mn-ea"/>
                <a:cs typeface="+mn-cs"/>
              </a:rPr>
              <a:t>lean the data to provide a complete data set with no missing values and treating outlying data points which may skew the model. Next, I will explore the data using descriptive, univariate, and bivariate statistics to ensure that the explanatory variables follow the assumptions of the analysis. Any data that does not follow the assumptions will be removed. Next, I will wrangle the data by re-expressing the categorical features as numerical data to be included in the analysis. Logistic regression uses categorical features as binary values for the calculation. </a:t>
            </a:r>
            <a:endParaRPr lang="en-US" dirty="0">
              <a:effectLst/>
            </a:endParaRPr>
          </a:p>
          <a:p>
            <a:pPr lvl="0"/>
            <a:r>
              <a:rPr lang="en-US" sz="1200" kern="1200" dirty="0">
                <a:solidFill>
                  <a:schemeClr val="tx1"/>
                </a:solidFill>
                <a:effectLst/>
                <a:latin typeface="+mn-lt"/>
                <a:ea typeface="+mn-ea"/>
                <a:cs typeface="+mn-cs"/>
              </a:rPr>
              <a:t>I will create an initial model using all the data in the data set. Predictor variables with high p-values and/or a high degree of multicollinearity will be eliminated. A reduced model will be created from the remaining data and the final model will be analyzed. Results and recommendations for the business will be presented for consideration.  </a:t>
            </a:r>
            <a:endParaRPr lang="en-US" dirty="0"/>
          </a:p>
          <a:p>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4</a:t>
            </a:fld>
            <a:endParaRPr lang="en-US"/>
          </a:p>
        </p:txBody>
      </p:sp>
    </p:spTree>
    <p:extLst>
      <p:ext uri="{BB962C8B-B14F-4D97-AF65-F5344CB8AC3E}">
        <p14:creationId xmlns:p14="http://schemas.microsoft.com/office/powerpoint/2010/main" val="225111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Logistic regression is used to infer how confidently the value of a target variable can be predicted using the predictor variables that follow the assumptions of the logistic method. </a:t>
            </a:r>
          </a:p>
          <a:p>
            <a:r>
              <a:rPr lang="en-US" sz="1200" kern="1200" dirty="0">
                <a:solidFill>
                  <a:schemeClr val="tx1"/>
                </a:solidFill>
                <a:effectLst/>
                <a:latin typeface="+mn-lt"/>
                <a:ea typeface="+mn-ea"/>
                <a:cs typeface="+mn-cs"/>
              </a:rPr>
              <a:t>The logistic regression method requires the variables to meet certain parameters. First, the target variable must be binary. Second, the variables should all be independent of each other. Third, there can be little to no multicollinearity among the independent variables. Next, the independent variables be linearly aligned with the log odds. Lastly, this analysis method requires a large sample size with a minimum of 10 independent variables.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5</a:t>
            </a:fld>
            <a:endParaRPr lang="en-US"/>
          </a:p>
        </p:txBody>
      </p:sp>
    </p:spTree>
    <p:extLst>
      <p:ext uri="{BB962C8B-B14F-4D97-AF65-F5344CB8AC3E}">
        <p14:creationId xmlns:p14="http://schemas.microsoft.com/office/powerpoint/2010/main" val="2474779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of this process is to pull the data into a </a:t>
            </a:r>
            <a:r>
              <a:rPr lang="en-US" dirty="0" err="1"/>
              <a:t>Jupyter</a:t>
            </a:r>
            <a:r>
              <a:rPr lang="en-US" dirty="0"/>
              <a:t> Notebook and import all of the library packages we will need. </a:t>
            </a:r>
            <a:r>
              <a:rPr lang="en-US" sz="1200" kern="1200" dirty="0">
                <a:solidFill>
                  <a:schemeClr val="tx1"/>
                </a:solidFill>
                <a:effectLst/>
                <a:latin typeface="+mn-lt"/>
                <a:ea typeface="+mn-ea"/>
                <a:cs typeface="+mn-cs"/>
              </a:rPr>
              <a:t>The tools selected for this model creation are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 Python, Pandas, </a:t>
            </a:r>
            <a:r>
              <a:rPr lang="en-US" sz="1200" kern="1200" dirty="0" err="1">
                <a:solidFill>
                  <a:schemeClr val="tx1"/>
                </a:solidFill>
                <a:effectLst/>
                <a:latin typeface="+mn-lt"/>
                <a:ea typeface="+mn-ea"/>
                <a:cs typeface="+mn-cs"/>
              </a:rPr>
              <a:t>Statsmodels</a:t>
            </a:r>
            <a:r>
              <a:rPr lang="en-US" sz="1200" kern="1200" dirty="0">
                <a:solidFill>
                  <a:schemeClr val="tx1"/>
                </a:solidFill>
                <a:effectLst/>
                <a:latin typeface="+mn-lt"/>
                <a:ea typeface="+mn-ea"/>
                <a:cs typeface="+mn-cs"/>
              </a:rPr>
              <a:t>, Matplotlib, and Seaborn.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 is an open-source web application that allows you to document, and visualize your results in the same place, using multiple coding languages. Python is a powerful, open-source programming language that has a plethora of supporting libraries and is very easy to read and write.  Pandas is a Python library that makes reading and manipulating the data frame easy. </a:t>
            </a:r>
            <a:r>
              <a:rPr lang="en-US" sz="1200" kern="1200" dirty="0" err="1">
                <a:solidFill>
                  <a:schemeClr val="tx1"/>
                </a:solidFill>
                <a:effectLst/>
                <a:latin typeface="+mn-lt"/>
                <a:ea typeface="+mn-ea"/>
                <a:cs typeface="+mn-cs"/>
              </a:rPr>
              <a:t>Statsmodels</a:t>
            </a:r>
            <a:r>
              <a:rPr lang="en-US" sz="1200" kern="1200" dirty="0">
                <a:solidFill>
                  <a:schemeClr val="tx1"/>
                </a:solidFill>
                <a:effectLst/>
                <a:latin typeface="+mn-lt"/>
                <a:ea typeface="+mn-ea"/>
                <a:cs typeface="+mn-cs"/>
              </a:rPr>
              <a:t> is a gathering of classes and functions for the use of estimating various statistical models. Lastly, Matplotlib and Seaborn are libraries that are used to plot graphical visualizations.</a:t>
            </a:r>
            <a:r>
              <a:rPr lang="en-US" dirty="0">
                <a:effectLst/>
              </a:rPr>
              <a: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6</a:t>
            </a:fld>
            <a:endParaRPr lang="en-US"/>
          </a:p>
        </p:txBody>
      </p:sp>
    </p:spTree>
    <p:extLst>
      <p:ext uri="{BB962C8B-B14F-4D97-AF65-F5344CB8AC3E}">
        <p14:creationId xmlns:p14="http://schemas.microsoft.com/office/powerpoint/2010/main" val="3922395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data will first be prepared for the logistic regression calculation. The data will be cleaned to ensure it is complete and is free from outlying factors. Next, the data will be explored using descriptive statistics and univariate and bivariate visualizations. Finally, the data will be wrangled, and the categorical features will be re-expressed as numerical values. Lastly, the clean data frame will be extracted into a CSV file for submission. To answer our business question, the target variable will be Churn and the remaining variables will be predictor variables.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7</a:t>
            </a:fld>
            <a:endParaRPr lang="en-US"/>
          </a:p>
        </p:txBody>
      </p:sp>
    </p:spTree>
    <p:extLst>
      <p:ext uri="{BB962C8B-B14F-4D97-AF65-F5344CB8AC3E}">
        <p14:creationId xmlns:p14="http://schemas.microsoft.com/office/powerpoint/2010/main" val="313848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the last eight features from the customer survey are renamed for easier reading.</a:t>
            </a:r>
            <a:r>
              <a:rPr lang="en-US" dirty="0">
                <a:effectLst/>
              </a:rPr>
              <a:t> </a:t>
            </a:r>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8</a:t>
            </a:fld>
            <a:endParaRPr lang="en-US"/>
          </a:p>
        </p:txBody>
      </p:sp>
    </p:spTree>
    <p:extLst>
      <p:ext uri="{BB962C8B-B14F-4D97-AF65-F5344CB8AC3E}">
        <p14:creationId xmlns:p14="http://schemas.microsoft.com/office/powerpoint/2010/main" val="3999760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missing values are detected using the </a:t>
            </a:r>
            <a:r>
              <a:rPr lang="en-US" sz="1200" kern="1200" dirty="0" err="1">
                <a:solidFill>
                  <a:schemeClr val="tx1"/>
                </a:solidFill>
                <a:effectLst/>
                <a:latin typeface="+mn-lt"/>
                <a:ea typeface="+mn-ea"/>
                <a:cs typeface="+mn-cs"/>
              </a:rPr>
              <a:t>isnull</a:t>
            </a:r>
            <a:r>
              <a:rPr lang="en-US" sz="1200" kern="1200" dirty="0">
                <a:solidFill>
                  <a:schemeClr val="tx1"/>
                </a:solidFill>
                <a:effectLst/>
                <a:latin typeface="+mn-lt"/>
                <a:ea typeface="+mn-ea"/>
                <a:cs typeface="+mn-cs"/>
              </a:rPr>
              <a:t> method along with the sum method. This verifies that there is no missing data in the data frame.</a:t>
            </a:r>
          </a:p>
          <a:p>
            <a:endParaRPr lang="en-US" dirty="0"/>
          </a:p>
        </p:txBody>
      </p:sp>
      <p:sp>
        <p:nvSpPr>
          <p:cNvPr id="4" name="Slide Number Placeholder 3"/>
          <p:cNvSpPr>
            <a:spLocks noGrp="1"/>
          </p:cNvSpPr>
          <p:nvPr>
            <p:ph type="sldNum" sz="quarter" idx="5"/>
          </p:nvPr>
        </p:nvSpPr>
        <p:spPr/>
        <p:txBody>
          <a:bodyPr/>
          <a:lstStyle/>
          <a:p>
            <a:fld id="{DAF06813-7E70-2546-BA84-D10A4AD31D4C}" type="slidenum">
              <a:rPr lang="en-US" smtClean="0"/>
              <a:t>9</a:t>
            </a:fld>
            <a:endParaRPr lang="en-US"/>
          </a:p>
        </p:txBody>
      </p:sp>
    </p:spTree>
    <p:extLst>
      <p:ext uri="{BB962C8B-B14F-4D97-AF65-F5344CB8AC3E}">
        <p14:creationId xmlns:p14="http://schemas.microsoft.com/office/powerpoint/2010/main" val="100930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5F48C-0EE4-93E7-0B8A-C8CB30339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D595CE-7A7B-00FF-C288-6FA370E74B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6A4A27-36F8-9D02-31F7-D9A5ED851BC4}"/>
              </a:ext>
            </a:extLst>
          </p:cNvPr>
          <p:cNvSpPr>
            <a:spLocks noGrp="1"/>
          </p:cNvSpPr>
          <p:nvPr>
            <p:ph type="dt" sz="half" idx="10"/>
          </p:nvPr>
        </p:nvSpPr>
        <p:spPr/>
        <p:txBody>
          <a:bodyPr/>
          <a:lstStyle/>
          <a:p>
            <a:fld id="{A43DE425-EF8D-D042-B9EE-FB80C47E9F5A}" type="datetimeFigureOut">
              <a:rPr lang="en-US" smtClean="0"/>
              <a:t>6/3/22</a:t>
            </a:fld>
            <a:endParaRPr lang="en-US"/>
          </a:p>
        </p:txBody>
      </p:sp>
      <p:sp>
        <p:nvSpPr>
          <p:cNvPr id="5" name="Footer Placeholder 4">
            <a:extLst>
              <a:ext uri="{FF2B5EF4-FFF2-40B4-BE49-F238E27FC236}">
                <a16:creationId xmlns:a16="http://schemas.microsoft.com/office/drawing/2014/main" id="{E34621D2-F847-16D2-7C37-DF9ACE002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86C80-804E-5AC4-0D91-B05AB08FC951}"/>
              </a:ext>
            </a:extLst>
          </p:cNvPr>
          <p:cNvSpPr>
            <a:spLocks noGrp="1"/>
          </p:cNvSpPr>
          <p:nvPr>
            <p:ph type="sldNum" sz="quarter" idx="12"/>
          </p:nvPr>
        </p:nvSpPr>
        <p:spPr/>
        <p:txBody>
          <a:bodyPr/>
          <a:lstStyle/>
          <a:p>
            <a:fld id="{2F574626-5851-0140-9A67-9072A69DDB07}" type="slidenum">
              <a:rPr lang="en-US" smtClean="0"/>
              <a:t>‹#›</a:t>
            </a:fld>
            <a:endParaRPr lang="en-US"/>
          </a:p>
        </p:txBody>
      </p:sp>
    </p:spTree>
    <p:extLst>
      <p:ext uri="{BB962C8B-B14F-4D97-AF65-F5344CB8AC3E}">
        <p14:creationId xmlns:p14="http://schemas.microsoft.com/office/powerpoint/2010/main" val="441973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093A-01FE-4EF9-0873-422C465E52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2AEE5-DD6C-2EBE-69C4-15AB69E0E4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55D16-2F1D-D0AD-2E1E-6D73BB012FCE}"/>
              </a:ext>
            </a:extLst>
          </p:cNvPr>
          <p:cNvSpPr>
            <a:spLocks noGrp="1"/>
          </p:cNvSpPr>
          <p:nvPr>
            <p:ph type="dt" sz="half" idx="10"/>
          </p:nvPr>
        </p:nvSpPr>
        <p:spPr/>
        <p:txBody>
          <a:bodyPr/>
          <a:lstStyle/>
          <a:p>
            <a:fld id="{F8807AD2-703F-7346-BFCA-DFA49BE55612}" type="datetimeFigureOut">
              <a:rPr lang="en-US" smtClean="0"/>
              <a:t>6/3/22</a:t>
            </a:fld>
            <a:endParaRPr lang="en-US"/>
          </a:p>
        </p:txBody>
      </p:sp>
      <p:sp>
        <p:nvSpPr>
          <p:cNvPr id="5" name="Footer Placeholder 4">
            <a:extLst>
              <a:ext uri="{FF2B5EF4-FFF2-40B4-BE49-F238E27FC236}">
                <a16:creationId xmlns:a16="http://schemas.microsoft.com/office/drawing/2014/main" id="{A7395C8E-E220-F6B9-CBC3-3A97E5A0B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AE1AD-D6C4-A9EF-DEA9-DE636F5DF184}"/>
              </a:ext>
            </a:extLst>
          </p:cNvPr>
          <p:cNvSpPr>
            <a:spLocks noGrp="1"/>
          </p:cNvSpPr>
          <p:nvPr>
            <p:ph type="sldNum" sz="quarter" idx="12"/>
          </p:nvPr>
        </p:nvSpPr>
        <p:spPr/>
        <p:txBody>
          <a:bodyPr/>
          <a:lstStyle/>
          <a:p>
            <a:fld id="{2F574626-5851-0140-9A67-9072A69DDB07}" type="slidenum">
              <a:rPr lang="en-US" smtClean="0"/>
              <a:t>‹#›</a:t>
            </a:fld>
            <a:endParaRPr lang="en-US"/>
          </a:p>
        </p:txBody>
      </p:sp>
    </p:spTree>
    <p:extLst>
      <p:ext uri="{BB962C8B-B14F-4D97-AF65-F5344CB8AC3E}">
        <p14:creationId xmlns:p14="http://schemas.microsoft.com/office/powerpoint/2010/main" val="1555869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A2B1E5-262E-5058-CF37-50EDB837A0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230503-7C70-4B8D-95E5-759E89BD58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B29C0-E07F-BAF4-BAE7-9EB6A8C35E8C}"/>
              </a:ext>
            </a:extLst>
          </p:cNvPr>
          <p:cNvSpPr>
            <a:spLocks noGrp="1"/>
          </p:cNvSpPr>
          <p:nvPr>
            <p:ph type="dt" sz="half" idx="10"/>
          </p:nvPr>
        </p:nvSpPr>
        <p:spPr/>
        <p:txBody>
          <a:bodyPr/>
          <a:lstStyle/>
          <a:p>
            <a:fld id="{F8807AD2-703F-7346-BFCA-DFA49BE55612}" type="datetimeFigureOut">
              <a:rPr lang="en-US" smtClean="0"/>
              <a:t>6/3/22</a:t>
            </a:fld>
            <a:endParaRPr lang="en-US"/>
          </a:p>
        </p:txBody>
      </p:sp>
      <p:sp>
        <p:nvSpPr>
          <p:cNvPr id="5" name="Footer Placeholder 4">
            <a:extLst>
              <a:ext uri="{FF2B5EF4-FFF2-40B4-BE49-F238E27FC236}">
                <a16:creationId xmlns:a16="http://schemas.microsoft.com/office/drawing/2014/main" id="{C2EFB26F-D1A8-20E6-EC57-FC742D192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DF314-A7BC-FB78-080D-AFC4ED403452}"/>
              </a:ext>
            </a:extLst>
          </p:cNvPr>
          <p:cNvSpPr>
            <a:spLocks noGrp="1"/>
          </p:cNvSpPr>
          <p:nvPr>
            <p:ph type="sldNum" sz="quarter" idx="12"/>
          </p:nvPr>
        </p:nvSpPr>
        <p:spPr/>
        <p:txBody>
          <a:bodyPr/>
          <a:lstStyle/>
          <a:p>
            <a:fld id="{2F574626-5851-0140-9A67-9072A69DDB07}" type="slidenum">
              <a:rPr lang="en-US" smtClean="0"/>
              <a:t>‹#›</a:t>
            </a:fld>
            <a:endParaRPr lang="en-US"/>
          </a:p>
        </p:txBody>
      </p:sp>
    </p:spTree>
    <p:extLst>
      <p:ext uri="{BB962C8B-B14F-4D97-AF65-F5344CB8AC3E}">
        <p14:creationId xmlns:p14="http://schemas.microsoft.com/office/powerpoint/2010/main" val="88526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7EE4-3BEE-FF2C-9E43-A7C0DA3BA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57C002-6E9E-8A28-A898-B9F944D8B5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63D10-A900-EDD5-5553-047CB8860A44}"/>
              </a:ext>
            </a:extLst>
          </p:cNvPr>
          <p:cNvSpPr>
            <a:spLocks noGrp="1"/>
          </p:cNvSpPr>
          <p:nvPr>
            <p:ph type="dt" sz="half" idx="10"/>
          </p:nvPr>
        </p:nvSpPr>
        <p:spPr/>
        <p:txBody>
          <a:bodyPr/>
          <a:lstStyle/>
          <a:p>
            <a:fld id="{A43DE425-EF8D-D042-B9EE-FB80C47E9F5A}" type="datetimeFigureOut">
              <a:rPr lang="en-US" smtClean="0"/>
              <a:t>6/3/22</a:t>
            </a:fld>
            <a:endParaRPr lang="en-US"/>
          </a:p>
        </p:txBody>
      </p:sp>
      <p:sp>
        <p:nvSpPr>
          <p:cNvPr id="5" name="Footer Placeholder 4">
            <a:extLst>
              <a:ext uri="{FF2B5EF4-FFF2-40B4-BE49-F238E27FC236}">
                <a16:creationId xmlns:a16="http://schemas.microsoft.com/office/drawing/2014/main" id="{E7CDBC2B-3BAE-ADBE-90CA-BB3EBB7B3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F88D0-BB96-7947-4132-CA64DDD9F359}"/>
              </a:ext>
            </a:extLst>
          </p:cNvPr>
          <p:cNvSpPr>
            <a:spLocks noGrp="1"/>
          </p:cNvSpPr>
          <p:nvPr>
            <p:ph type="sldNum" sz="quarter" idx="12"/>
          </p:nvPr>
        </p:nvSpPr>
        <p:spPr/>
        <p:txBody>
          <a:bodyPr/>
          <a:lstStyle/>
          <a:p>
            <a:fld id="{2F574626-5851-0140-9A67-9072A69DDB07}" type="slidenum">
              <a:rPr lang="en-US" smtClean="0"/>
              <a:t>‹#›</a:t>
            </a:fld>
            <a:endParaRPr lang="en-US"/>
          </a:p>
        </p:txBody>
      </p:sp>
    </p:spTree>
    <p:extLst>
      <p:ext uri="{BB962C8B-B14F-4D97-AF65-F5344CB8AC3E}">
        <p14:creationId xmlns:p14="http://schemas.microsoft.com/office/powerpoint/2010/main" val="2099539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7288-4386-0B18-2606-0B44728CE8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0F9F79-E0A8-7875-0631-5176BC57EC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047D4B-30D9-682E-6B8C-F239B6D3F458}"/>
              </a:ext>
            </a:extLst>
          </p:cNvPr>
          <p:cNvSpPr>
            <a:spLocks noGrp="1"/>
          </p:cNvSpPr>
          <p:nvPr>
            <p:ph type="dt" sz="half" idx="10"/>
          </p:nvPr>
        </p:nvSpPr>
        <p:spPr/>
        <p:txBody>
          <a:bodyPr/>
          <a:lstStyle/>
          <a:p>
            <a:fld id="{F8807AD2-703F-7346-BFCA-DFA49BE55612}" type="datetimeFigureOut">
              <a:rPr lang="en-US" smtClean="0"/>
              <a:t>6/3/22</a:t>
            </a:fld>
            <a:endParaRPr lang="en-US"/>
          </a:p>
        </p:txBody>
      </p:sp>
      <p:sp>
        <p:nvSpPr>
          <p:cNvPr id="5" name="Footer Placeholder 4">
            <a:extLst>
              <a:ext uri="{FF2B5EF4-FFF2-40B4-BE49-F238E27FC236}">
                <a16:creationId xmlns:a16="http://schemas.microsoft.com/office/drawing/2014/main" id="{52E57215-C1E4-6857-7631-7EAA6B6AB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D9D4F-CD9C-0E1D-24C1-CF4167AD3172}"/>
              </a:ext>
            </a:extLst>
          </p:cNvPr>
          <p:cNvSpPr>
            <a:spLocks noGrp="1"/>
          </p:cNvSpPr>
          <p:nvPr>
            <p:ph type="sldNum" sz="quarter" idx="12"/>
          </p:nvPr>
        </p:nvSpPr>
        <p:spPr/>
        <p:txBody>
          <a:bodyPr/>
          <a:lstStyle/>
          <a:p>
            <a:fld id="{2F574626-5851-0140-9A67-9072A69DDB07}" type="slidenum">
              <a:rPr lang="en-US" smtClean="0"/>
              <a:t>‹#›</a:t>
            </a:fld>
            <a:endParaRPr lang="en-US"/>
          </a:p>
        </p:txBody>
      </p:sp>
    </p:spTree>
    <p:extLst>
      <p:ext uri="{BB962C8B-B14F-4D97-AF65-F5344CB8AC3E}">
        <p14:creationId xmlns:p14="http://schemas.microsoft.com/office/powerpoint/2010/main" val="3817290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ADC6-DA78-0658-B2EB-FF5695176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6206C2-79D6-E175-0D4D-F220F7DAB8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730978-DDCC-7B7A-FB95-09DA635318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696C8F-96AC-00AC-02B0-B915095C4578}"/>
              </a:ext>
            </a:extLst>
          </p:cNvPr>
          <p:cNvSpPr>
            <a:spLocks noGrp="1"/>
          </p:cNvSpPr>
          <p:nvPr>
            <p:ph type="dt" sz="half" idx="10"/>
          </p:nvPr>
        </p:nvSpPr>
        <p:spPr/>
        <p:txBody>
          <a:bodyPr/>
          <a:lstStyle/>
          <a:p>
            <a:fld id="{F8807AD2-703F-7346-BFCA-DFA49BE55612}" type="datetimeFigureOut">
              <a:rPr lang="en-US" smtClean="0"/>
              <a:t>6/3/22</a:t>
            </a:fld>
            <a:endParaRPr lang="en-US"/>
          </a:p>
        </p:txBody>
      </p:sp>
      <p:sp>
        <p:nvSpPr>
          <p:cNvPr id="6" name="Footer Placeholder 5">
            <a:extLst>
              <a:ext uri="{FF2B5EF4-FFF2-40B4-BE49-F238E27FC236}">
                <a16:creationId xmlns:a16="http://schemas.microsoft.com/office/drawing/2014/main" id="{66390EE9-E976-3B22-AB09-08CC4639ED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68A3C-0EAB-0B3D-CCB6-3EB29EAC8A84}"/>
              </a:ext>
            </a:extLst>
          </p:cNvPr>
          <p:cNvSpPr>
            <a:spLocks noGrp="1"/>
          </p:cNvSpPr>
          <p:nvPr>
            <p:ph type="sldNum" sz="quarter" idx="12"/>
          </p:nvPr>
        </p:nvSpPr>
        <p:spPr/>
        <p:txBody>
          <a:bodyPr/>
          <a:lstStyle/>
          <a:p>
            <a:fld id="{2F574626-5851-0140-9A67-9072A69DDB07}" type="slidenum">
              <a:rPr lang="en-US" smtClean="0"/>
              <a:t>‹#›</a:t>
            </a:fld>
            <a:endParaRPr lang="en-US"/>
          </a:p>
        </p:txBody>
      </p:sp>
    </p:spTree>
    <p:extLst>
      <p:ext uri="{BB962C8B-B14F-4D97-AF65-F5344CB8AC3E}">
        <p14:creationId xmlns:p14="http://schemas.microsoft.com/office/powerpoint/2010/main" val="153111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AAC9-EB38-0A08-50B3-F3AEBE4E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260438-6797-93E6-C636-8A131327B5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397D15-338F-136E-5BB7-61CB17B6CA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6EAF3C-CA2B-52C7-923D-FDCD3B2AE2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1F4650-5231-D460-C4DF-1CC68484E0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056179-6A34-692C-AF76-9ACC8128D214}"/>
              </a:ext>
            </a:extLst>
          </p:cNvPr>
          <p:cNvSpPr>
            <a:spLocks noGrp="1"/>
          </p:cNvSpPr>
          <p:nvPr>
            <p:ph type="dt" sz="half" idx="10"/>
          </p:nvPr>
        </p:nvSpPr>
        <p:spPr/>
        <p:txBody>
          <a:bodyPr/>
          <a:lstStyle/>
          <a:p>
            <a:fld id="{F8807AD2-703F-7346-BFCA-DFA49BE55612}" type="datetimeFigureOut">
              <a:rPr lang="en-US" smtClean="0"/>
              <a:t>6/3/22</a:t>
            </a:fld>
            <a:endParaRPr lang="en-US"/>
          </a:p>
        </p:txBody>
      </p:sp>
      <p:sp>
        <p:nvSpPr>
          <p:cNvPr id="8" name="Footer Placeholder 7">
            <a:extLst>
              <a:ext uri="{FF2B5EF4-FFF2-40B4-BE49-F238E27FC236}">
                <a16:creationId xmlns:a16="http://schemas.microsoft.com/office/drawing/2014/main" id="{F1ECEC43-4A55-8F89-EFF7-2F0B470154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5137DD-C670-6E82-F537-D5D21E98CE0E}"/>
              </a:ext>
            </a:extLst>
          </p:cNvPr>
          <p:cNvSpPr>
            <a:spLocks noGrp="1"/>
          </p:cNvSpPr>
          <p:nvPr>
            <p:ph type="sldNum" sz="quarter" idx="12"/>
          </p:nvPr>
        </p:nvSpPr>
        <p:spPr/>
        <p:txBody>
          <a:bodyPr/>
          <a:lstStyle/>
          <a:p>
            <a:fld id="{2F574626-5851-0140-9A67-9072A69DDB07}" type="slidenum">
              <a:rPr lang="en-US" smtClean="0"/>
              <a:t>‹#›</a:t>
            </a:fld>
            <a:endParaRPr lang="en-US"/>
          </a:p>
        </p:txBody>
      </p:sp>
    </p:spTree>
    <p:extLst>
      <p:ext uri="{BB962C8B-B14F-4D97-AF65-F5344CB8AC3E}">
        <p14:creationId xmlns:p14="http://schemas.microsoft.com/office/powerpoint/2010/main" val="3697024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FC85-8783-5A48-AA4D-C69D02A43C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AD4FAC-3343-A48C-7139-DF5F8385AB34}"/>
              </a:ext>
            </a:extLst>
          </p:cNvPr>
          <p:cNvSpPr>
            <a:spLocks noGrp="1"/>
          </p:cNvSpPr>
          <p:nvPr>
            <p:ph type="dt" sz="half" idx="10"/>
          </p:nvPr>
        </p:nvSpPr>
        <p:spPr/>
        <p:txBody>
          <a:bodyPr/>
          <a:lstStyle/>
          <a:p>
            <a:fld id="{F8807AD2-703F-7346-BFCA-DFA49BE55612}" type="datetimeFigureOut">
              <a:rPr lang="en-US" smtClean="0"/>
              <a:t>6/3/22</a:t>
            </a:fld>
            <a:endParaRPr lang="en-US"/>
          </a:p>
        </p:txBody>
      </p:sp>
      <p:sp>
        <p:nvSpPr>
          <p:cNvPr id="4" name="Footer Placeholder 3">
            <a:extLst>
              <a:ext uri="{FF2B5EF4-FFF2-40B4-BE49-F238E27FC236}">
                <a16:creationId xmlns:a16="http://schemas.microsoft.com/office/drawing/2014/main" id="{6C7DA694-8B12-80E8-1A3D-BDF17388C6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53945F-63BE-C1C5-F291-D0BDA555A610}"/>
              </a:ext>
            </a:extLst>
          </p:cNvPr>
          <p:cNvSpPr>
            <a:spLocks noGrp="1"/>
          </p:cNvSpPr>
          <p:nvPr>
            <p:ph type="sldNum" sz="quarter" idx="12"/>
          </p:nvPr>
        </p:nvSpPr>
        <p:spPr/>
        <p:txBody>
          <a:bodyPr/>
          <a:lstStyle/>
          <a:p>
            <a:fld id="{2F574626-5851-0140-9A67-9072A69DDB07}" type="slidenum">
              <a:rPr lang="en-US" smtClean="0"/>
              <a:t>‹#›</a:t>
            </a:fld>
            <a:endParaRPr lang="en-US"/>
          </a:p>
        </p:txBody>
      </p:sp>
    </p:spTree>
    <p:extLst>
      <p:ext uri="{BB962C8B-B14F-4D97-AF65-F5344CB8AC3E}">
        <p14:creationId xmlns:p14="http://schemas.microsoft.com/office/powerpoint/2010/main" val="397259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CAEC2C-4D56-F1E1-8B3E-183B718F2AD4}"/>
              </a:ext>
            </a:extLst>
          </p:cNvPr>
          <p:cNvSpPr>
            <a:spLocks noGrp="1"/>
          </p:cNvSpPr>
          <p:nvPr>
            <p:ph type="dt" sz="half" idx="10"/>
          </p:nvPr>
        </p:nvSpPr>
        <p:spPr/>
        <p:txBody>
          <a:bodyPr/>
          <a:lstStyle/>
          <a:p>
            <a:fld id="{F8807AD2-703F-7346-BFCA-DFA49BE55612}" type="datetimeFigureOut">
              <a:rPr lang="en-US" smtClean="0"/>
              <a:t>6/3/22</a:t>
            </a:fld>
            <a:endParaRPr lang="en-US"/>
          </a:p>
        </p:txBody>
      </p:sp>
      <p:sp>
        <p:nvSpPr>
          <p:cNvPr id="3" name="Footer Placeholder 2">
            <a:extLst>
              <a:ext uri="{FF2B5EF4-FFF2-40B4-BE49-F238E27FC236}">
                <a16:creationId xmlns:a16="http://schemas.microsoft.com/office/drawing/2014/main" id="{B5C834BD-8043-3DE8-6BEF-7456D5ACC2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E27F15-40C8-E2A3-D254-69267E5EC759}"/>
              </a:ext>
            </a:extLst>
          </p:cNvPr>
          <p:cNvSpPr>
            <a:spLocks noGrp="1"/>
          </p:cNvSpPr>
          <p:nvPr>
            <p:ph type="sldNum" sz="quarter" idx="12"/>
          </p:nvPr>
        </p:nvSpPr>
        <p:spPr/>
        <p:txBody>
          <a:bodyPr/>
          <a:lstStyle/>
          <a:p>
            <a:fld id="{2F574626-5851-0140-9A67-9072A69DDB07}" type="slidenum">
              <a:rPr lang="en-US" smtClean="0"/>
              <a:t>‹#›</a:t>
            </a:fld>
            <a:endParaRPr lang="en-US"/>
          </a:p>
        </p:txBody>
      </p:sp>
    </p:spTree>
    <p:extLst>
      <p:ext uri="{BB962C8B-B14F-4D97-AF65-F5344CB8AC3E}">
        <p14:creationId xmlns:p14="http://schemas.microsoft.com/office/powerpoint/2010/main" val="1151618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95C-E1CB-116C-78AE-C83F8B11AD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BDDB91-CD36-8710-4A59-A64A5C84BC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660AD9-9780-8574-6705-38AF6C630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CFA3D-3C28-D081-AACB-2A0CDD4ED04F}"/>
              </a:ext>
            </a:extLst>
          </p:cNvPr>
          <p:cNvSpPr>
            <a:spLocks noGrp="1"/>
          </p:cNvSpPr>
          <p:nvPr>
            <p:ph type="dt" sz="half" idx="10"/>
          </p:nvPr>
        </p:nvSpPr>
        <p:spPr/>
        <p:txBody>
          <a:bodyPr/>
          <a:lstStyle/>
          <a:p>
            <a:fld id="{F8807AD2-703F-7346-BFCA-DFA49BE55612}" type="datetimeFigureOut">
              <a:rPr lang="en-US" smtClean="0"/>
              <a:t>6/3/22</a:t>
            </a:fld>
            <a:endParaRPr lang="en-US"/>
          </a:p>
        </p:txBody>
      </p:sp>
      <p:sp>
        <p:nvSpPr>
          <p:cNvPr id="6" name="Footer Placeholder 5">
            <a:extLst>
              <a:ext uri="{FF2B5EF4-FFF2-40B4-BE49-F238E27FC236}">
                <a16:creationId xmlns:a16="http://schemas.microsoft.com/office/drawing/2014/main" id="{57D39F38-98C1-1022-5E1E-2A96E8C0E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946D27-5277-7966-82A5-A6C59C47C68C}"/>
              </a:ext>
            </a:extLst>
          </p:cNvPr>
          <p:cNvSpPr>
            <a:spLocks noGrp="1"/>
          </p:cNvSpPr>
          <p:nvPr>
            <p:ph type="sldNum" sz="quarter" idx="12"/>
          </p:nvPr>
        </p:nvSpPr>
        <p:spPr/>
        <p:txBody>
          <a:bodyPr/>
          <a:lstStyle/>
          <a:p>
            <a:fld id="{2F574626-5851-0140-9A67-9072A69DDB07}" type="slidenum">
              <a:rPr lang="en-US" smtClean="0"/>
              <a:t>‹#›</a:t>
            </a:fld>
            <a:endParaRPr lang="en-US"/>
          </a:p>
        </p:txBody>
      </p:sp>
    </p:spTree>
    <p:extLst>
      <p:ext uri="{BB962C8B-B14F-4D97-AF65-F5344CB8AC3E}">
        <p14:creationId xmlns:p14="http://schemas.microsoft.com/office/powerpoint/2010/main" val="235871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C37C-6D65-A160-3927-84CCB291C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ACFAEE-528D-CE99-8129-2B481425A2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837935-B858-4A34-AB2E-51EC02531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13F76-EC95-27DB-705F-693A0D3C52F9}"/>
              </a:ext>
            </a:extLst>
          </p:cNvPr>
          <p:cNvSpPr>
            <a:spLocks noGrp="1"/>
          </p:cNvSpPr>
          <p:nvPr>
            <p:ph type="dt" sz="half" idx="10"/>
          </p:nvPr>
        </p:nvSpPr>
        <p:spPr/>
        <p:txBody>
          <a:bodyPr/>
          <a:lstStyle/>
          <a:p>
            <a:fld id="{F8807AD2-703F-7346-BFCA-DFA49BE55612}" type="datetimeFigureOut">
              <a:rPr lang="en-US" smtClean="0"/>
              <a:t>6/3/22</a:t>
            </a:fld>
            <a:endParaRPr lang="en-US"/>
          </a:p>
        </p:txBody>
      </p:sp>
      <p:sp>
        <p:nvSpPr>
          <p:cNvPr id="6" name="Footer Placeholder 5">
            <a:extLst>
              <a:ext uri="{FF2B5EF4-FFF2-40B4-BE49-F238E27FC236}">
                <a16:creationId xmlns:a16="http://schemas.microsoft.com/office/drawing/2014/main" id="{88C8A8EE-736D-2411-4E63-29136E7D7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6A6C4-5ADD-B0FB-3F1A-6DC065E1610C}"/>
              </a:ext>
            </a:extLst>
          </p:cNvPr>
          <p:cNvSpPr>
            <a:spLocks noGrp="1"/>
          </p:cNvSpPr>
          <p:nvPr>
            <p:ph type="sldNum" sz="quarter" idx="12"/>
          </p:nvPr>
        </p:nvSpPr>
        <p:spPr/>
        <p:txBody>
          <a:bodyPr/>
          <a:lstStyle/>
          <a:p>
            <a:fld id="{2F574626-5851-0140-9A67-9072A69DDB07}" type="slidenum">
              <a:rPr lang="en-US" smtClean="0"/>
              <a:t>‹#›</a:t>
            </a:fld>
            <a:endParaRPr lang="en-US"/>
          </a:p>
        </p:txBody>
      </p:sp>
    </p:spTree>
    <p:extLst>
      <p:ext uri="{BB962C8B-B14F-4D97-AF65-F5344CB8AC3E}">
        <p14:creationId xmlns:p14="http://schemas.microsoft.com/office/powerpoint/2010/main" val="1514686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91891F-CEE4-FD9B-EEF5-566551FC9E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BB4B7B-DA97-B2F4-C547-0E457395E4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8EEC5-29B9-797B-A880-2AE9F08F3D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807AD2-703F-7346-BFCA-DFA49BE55612}" type="datetimeFigureOut">
              <a:rPr lang="en-US" smtClean="0"/>
              <a:t>6/3/22</a:t>
            </a:fld>
            <a:endParaRPr lang="en-US"/>
          </a:p>
        </p:txBody>
      </p:sp>
      <p:sp>
        <p:nvSpPr>
          <p:cNvPr id="5" name="Footer Placeholder 4">
            <a:extLst>
              <a:ext uri="{FF2B5EF4-FFF2-40B4-BE49-F238E27FC236}">
                <a16:creationId xmlns:a16="http://schemas.microsoft.com/office/drawing/2014/main" id="{3EB0B496-2BB2-42D1-21B3-CEFF1C048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7D5ECC-82FC-16F4-03CA-4880135867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74626-5851-0140-9A67-9072A69DDB07}" type="slidenum">
              <a:rPr lang="en-US" smtClean="0"/>
              <a:t>‹#›</a:t>
            </a:fld>
            <a:endParaRPr lang="en-US"/>
          </a:p>
        </p:txBody>
      </p:sp>
    </p:spTree>
    <p:extLst>
      <p:ext uri="{BB962C8B-B14F-4D97-AF65-F5344CB8AC3E}">
        <p14:creationId xmlns:p14="http://schemas.microsoft.com/office/powerpoint/2010/main" val="131023056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jp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4DB447-8A13-FDE3-6885-D30C18BAA980}"/>
              </a:ext>
            </a:extLst>
          </p:cNvPr>
          <p:cNvSpPr>
            <a:spLocks noGrp="1"/>
          </p:cNvSpPr>
          <p:nvPr>
            <p:ph type="ctrTitle"/>
          </p:nvPr>
        </p:nvSpPr>
        <p:spPr>
          <a:xfrm>
            <a:off x="890338" y="640080"/>
            <a:ext cx="3734014" cy="3566160"/>
          </a:xfrm>
        </p:spPr>
        <p:txBody>
          <a:bodyPr anchor="b">
            <a:normAutofit/>
          </a:bodyPr>
          <a:lstStyle/>
          <a:p>
            <a:pPr algn="l"/>
            <a:r>
              <a:rPr lang="en-US" sz="4200"/>
              <a:t>D208 Predictive Modeling</a:t>
            </a:r>
            <a:br>
              <a:rPr lang="en-US" sz="4200"/>
            </a:br>
            <a:r>
              <a:rPr lang="en-US" sz="4200"/>
              <a:t>Performance Assessment Task 2: Logistic Regression</a:t>
            </a:r>
          </a:p>
        </p:txBody>
      </p:sp>
      <p:sp>
        <p:nvSpPr>
          <p:cNvPr id="3" name="Subtitle 2">
            <a:extLst>
              <a:ext uri="{FF2B5EF4-FFF2-40B4-BE49-F238E27FC236}">
                <a16:creationId xmlns:a16="http://schemas.microsoft.com/office/drawing/2014/main" id="{60B7B3F1-9DAD-5750-F18C-20DF7926FCBE}"/>
              </a:ext>
            </a:extLst>
          </p:cNvPr>
          <p:cNvSpPr>
            <a:spLocks noGrp="1"/>
          </p:cNvSpPr>
          <p:nvPr>
            <p:ph type="subTitle" idx="1"/>
          </p:nvPr>
        </p:nvSpPr>
        <p:spPr>
          <a:xfrm>
            <a:off x="890339" y="4636008"/>
            <a:ext cx="3734014" cy="1572768"/>
          </a:xfrm>
        </p:spPr>
        <p:txBody>
          <a:bodyPr>
            <a:normAutofit/>
          </a:bodyPr>
          <a:lstStyle/>
          <a:p>
            <a:pPr algn="l"/>
            <a:r>
              <a:rPr lang="en-US" sz="2200"/>
              <a:t>Jill Rivera, Student</a:t>
            </a:r>
          </a:p>
          <a:p>
            <a:pPr algn="l"/>
            <a:r>
              <a:rPr lang="en-US" sz="2200"/>
              <a:t>Masters of Science: Data Analytics</a:t>
            </a:r>
          </a:p>
          <a:p>
            <a:pPr algn="l"/>
            <a:r>
              <a:rPr lang="en-US" sz="2200"/>
              <a:t>Western Governors University</a:t>
            </a:r>
          </a:p>
          <a:p>
            <a:pPr algn="l"/>
            <a:endParaRPr lang="en-US" sz="2200"/>
          </a:p>
        </p:txBody>
      </p:sp>
      <p:sp>
        <p:nvSpPr>
          <p:cNvPr id="3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Angled shot of pen on a graph">
            <a:extLst>
              <a:ext uri="{FF2B5EF4-FFF2-40B4-BE49-F238E27FC236}">
                <a16:creationId xmlns:a16="http://schemas.microsoft.com/office/drawing/2014/main" id="{04398A8E-186C-3DFA-D55E-56B90F4249BB}"/>
              </a:ext>
            </a:extLst>
          </p:cNvPr>
          <p:cNvPicPr>
            <a:picLocks noChangeAspect="1"/>
          </p:cNvPicPr>
          <p:nvPr/>
        </p:nvPicPr>
        <p:blipFill rotWithShape="1">
          <a:blip r:embed="rId3"/>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8084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27D67-B72F-B16E-C416-8D0C133BAAD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Data Cleaning: Duplicated Values</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4" name="Content Placeholder 3" descr="Graphical user interface, text, application, chat or text message&#10;&#10;Description automatically generated">
            <a:extLst>
              <a:ext uri="{FF2B5EF4-FFF2-40B4-BE49-F238E27FC236}">
                <a16:creationId xmlns:a16="http://schemas.microsoft.com/office/drawing/2014/main" id="{50813EEB-1542-1A81-8534-95C23FE5249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73" r="5791" b="1"/>
          <a:stretch/>
        </p:blipFill>
        <p:spPr>
          <a:xfrm>
            <a:off x="3561869" y="2899867"/>
            <a:ext cx="5068261" cy="2974707"/>
          </a:xfrm>
          <a:prstGeom prst="rect">
            <a:avLst/>
          </a:prstGeom>
        </p:spPr>
      </p:pic>
    </p:spTree>
    <p:extLst>
      <p:ext uri="{BB962C8B-B14F-4D97-AF65-F5344CB8AC3E}">
        <p14:creationId xmlns:p14="http://schemas.microsoft.com/office/powerpoint/2010/main" val="2043087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A761B-D2A8-87EB-9565-4B9C19A3E316}"/>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Data Cleaning: Remove Columns</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able&#10;&#10;Description automatically generated with medium confidence">
            <a:extLst>
              <a:ext uri="{FF2B5EF4-FFF2-40B4-BE49-F238E27FC236}">
                <a16:creationId xmlns:a16="http://schemas.microsoft.com/office/drawing/2014/main" id="{32BFB3DE-3EC5-004B-6D61-F5101F8D07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1817" y="2427541"/>
            <a:ext cx="8933266" cy="3997637"/>
          </a:xfrm>
          <a:prstGeom prst="rect">
            <a:avLst/>
          </a:prstGeom>
        </p:spPr>
      </p:pic>
    </p:spTree>
    <p:extLst>
      <p:ext uri="{BB962C8B-B14F-4D97-AF65-F5344CB8AC3E}">
        <p14:creationId xmlns:p14="http://schemas.microsoft.com/office/powerpoint/2010/main" val="2666517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27D67-B72F-B16E-C416-8D0C133BAAD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Data Cleaning: </a:t>
            </a:r>
            <a:r>
              <a:rPr lang="en-US" sz="5400" dirty="0">
                <a:solidFill>
                  <a:schemeClr val="bg1"/>
                </a:solidFill>
              </a:rPr>
              <a:t>Outlying</a:t>
            </a:r>
            <a:r>
              <a:rPr lang="en-US" sz="5400" kern="1200" dirty="0">
                <a:solidFill>
                  <a:schemeClr val="bg1"/>
                </a:solidFill>
                <a:latin typeface="+mj-lt"/>
                <a:ea typeface="+mj-ea"/>
                <a:cs typeface="+mj-cs"/>
              </a:rPr>
              <a:t> Values</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Content Placeholder 3" descr="Graphical user interface, text, application&#10;&#10;Description automatically generated">
            <a:extLst>
              <a:ext uri="{FF2B5EF4-FFF2-40B4-BE49-F238E27FC236}">
                <a16:creationId xmlns:a16="http://schemas.microsoft.com/office/drawing/2014/main" id="{3DB03C82-6C0D-F481-D5BD-98AAE60C3D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7217" y="2298654"/>
            <a:ext cx="7517565" cy="4490063"/>
          </a:xfrm>
          <a:prstGeom prst="rect">
            <a:avLst/>
          </a:prstGeom>
        </p:spPr>
      </p:pic>
    </p:spTree>
    <p:extLst>
      <p:ext uri="{BB962C8B-B14F-4D97-AF65-F5344CB8AC3E}">
        <p14:creationId xmlns:p14="http://schemas.microsoft.com/office/powerpoint/2010/main" val="405009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300FB-DA7A-DFAB-613E-02E5F0A5256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Data Exploration: Descriptive Statistics</a:t>
            </a:r>
          </a:p>
        </p:txBody>
      </p:sp>
      <p:cxnSp>
        <p:nvCxnSpPr>
          <p:cNvPr id="18" name="Straight Connector 17">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7A8CD3D2-BA53-E4FB-6703-05600EBF44F2}"/>
              </a:ext>
            </a:extLst>
          </p:cNvPr>
          <p:cNvGraphicFramePr>
            <a:graphicFrameLocks noGrp="1"/>
          </p:cNvGraphicFramePr>
          <p:nvPr>
            <p:ph idx="1"/>
            <p:extLst>
              <p:ext uri="{D42A27DB-BD31-4B8C-83A1-F6EECF244321}">
                <p14:modId xmlns:p14="http://schemas.microsoft.com/office/powerpoint/2010/main" val="2193789035"/>
              </p:ext>
            </p:extLst>
          </p:nvPr>
        </p:nvGraphicFramePr>
        <p:xfrm>
          <a:off x="5153822" y="842171"/>
          <a:ext cx="6553546" cy="5205984"/>
        </p:xfrm>
        <a:graphic>
          <a:graphicData uri="http://schemas.openxmlformats.org/drawingml/2006/table">
            <a:tbl>
              <a:tblPr firstRow="1" firstCol="1" bandRow="1">
                <a:noFill/>
                <a:tableStyleId>{5C22544A-7EE6-4342-B048-85BDC9FD1C3A}</a:tableStyleId>
              </a:tblPr>
              <a:tblGrid>
                <a:gridCol w="2108707">
                  <a:extLst>
                    <a:ext uri="{9D8B030D-6E8A-4147-A177-3AD203B41FA5}">
                      <a16:colId xmlns:a16="http://schemas.microsoft.com/office/drawing/2014/main" val="1735315222"/>
                    </a:ext>
                  </a:extLst>
                </a:gridCol>
                <a:gridCol w="2379245">
                  <a:extLst>
                    <a:ext uri="{9D8B030D-6E8A-4147-A177-3AD203B41FA5}">
                      <a16:colId xmlns:a16="http://schemas.microsoft.com/office/drawing/2014/main" val="1243175254"/>
                    </a:ext>
                  </a:extLst>
                </a:gridCol>
                <a:gridCol w="2065594">
                  <a:extLst>
                    <a:ext uri="{9D8B030D-6E8A-4147-A177-3AD203B41FA5}">
                      <a16:colId xmlns:a16="http://schemas.microsoft.com/office/drawing/2014/main" val="622185286"/>
                    </a:ext>
                  </a:extLst>
                </a:gridCol>
              </a:tblGrid>
              <a:tr h="390144">
                <a:tc gridSpan="3">
                  <a:txBody>
                    <a:bodyPr/>
                    <a:lstStyle/>
                    <a:p>
                      <a:pPr marL="0" marR="0" algn="ctr">
                        <a:spcBef>
                          <a:spcPts val="0"/>
                        </a:spcBef>
                        <a:spcAft>
                          <a:spcPts val="0"/>
                        </a:spcAft>
                      </a:pPr>
                      <a:r>
                        <a:rPr lang="en-US" sz="2000" b="1" cap="none" spc="0" dirty="0">
                          <a:solidFill>
                            <a:schemeClr val="tx1"/>
                          </a:solidFill>
                          <a:effectLst/>
                        </a:rPr>
                        <a:t>Numerical Data</a:t>
                      </a:r>
                      <a:endParaRPr lang="en-US" sz="20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25482" marT="18288" marB="91440" anchor="b">
                    <a:lnL w="12700" cmpd="sng">
                      <a:noFill/>
                      <a:prstDash val="solid"/>
                    </a:lnL>
                    <a:lnR w="12700" cmpd="sng">
                      <a:noFill/>
                      <a:prstDash val="solid"/>
                    </a:lnR>
                    <a:lnT w="9525" cap="flat" cmpd="sng" algn="ctr">
                      <a:noFill/>
                      <a:prstDash val="solid"/>
                    </a:lnT>
                    <a:lnB w="12700" cmpd="sng">
                      <a:noFill/>
                      <a:prstDash val="soli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62963772"/>
                  </a:ext>
                </a:extLst>
              </a:tr>
              <a:tr h="399288">
                <a:tc>
                  <a:txBody>
                    <a:bodyPr/>
                    <a:lstStyle/>
                    <a:p>
                      <a:pPr marL="0" marR="0" algn="ctr">
                        <a:spcBef>
                          <a:spcPts val="0"/>
                        </a:spcBef>
                        <a:spcAft>
                          <a:spcPts val="0"/>
                        </a:spcAft>
                      </a:pPr>
                      <a:r>
                        <a:rPr lang="en-US" sz="1600" b="1" cap="none" spc="0" dirty="0">
                          <a:solidFill>
                            <a:schemeClr val="tx1"/>
                          </a:solidFill>
                          <a:effectLst/>
                        </a:rPr>
                        <a:t>Label</a:t>
                      </a:r>
                      <a:endParaRPr lang="en-US" sz="16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600" b="1" cap="none" spc="0" dirty="0">
                          <a:solidFill>
                            <a:schemeClr val="tx1"/>
                          </a:solidFill>
                          <a:effectLst/>
                        </a:rPr>
                        <a:t>Range</a:t>
                      </a:r>
                      <a:endParaRPr lang="en-US" sz="16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600" b="1" cap="none" spc="0" dirty="0">
                          <a:solidFill>
                            <a:schemeClr val="tx1"/>
                          </a:solidFill>
                          <a:effectLst/>
                        </a:rPr>
                        <a:t>Mean</a:t>
                      </a:r>
                      <a:endParaRPr lang="en-US" sz="16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0981243"/>
                  </a:ext>
                </a:extLst>
              </a:tr>
              <a:tr h="399288">
                <a:tc>
                  <a:txBody>
                    <a:bodyPr/>
                    <a:lstStyle/>
                    <a:p>
                      <a:pPr marL="0" marR="0" algn="ctr">
                        <a:spcBef>
                          <a:spcPts val="0"/>
                        </a:spcBef>
                        <a:spcAft>
                          <a:spcPts val="0"/>
                        </a:spcAft>
                      </a:pPr>
                      <a:r>
                        <a:rPr lang="en-US" sz="1400" b="0" cap="none" spc="0" dirty="0">
                          <a:solidFill>
                            <a:schemeClr val="tx1"/>
                          </a:solidFill>
                          <a:effectLst/>
                        </a:rPr>
                        <a:t>Population</a:t>
                      </a:r>
                      <a:endParaRPr lang="en-US" sz="14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dirty="0">
                          <a:solidFill>
                            <a:schemeClr val="tx1"/>
                          </a:solidFill>
                          <a:effectLst/>
                        </a:rPr>
                        <a:t>0 - 5267</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a:solidFill>
                            <a:schemeClr val="tx1"/>
                          </a:solidFill>
                          <a:effectLst/>
                        </a:rPr>
                        <a:t>8527.72 +/- 11802.99</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230104020"/>
                  </a:ext>
                </a:extLst>
              </a:tr>
              <a:tr h="399288">
                <a:tc>
                  <a:txBody>
                    <a:bodyPr/>
                    <a:lstStyle/>
                    <a:p>
                      <a:pPr marL="0" marR="0" algn="ctr">
                        <a:spcBef>
                          <a:spcPts val="0"/>
                        </a:spcBef>
                        <a:spcAft>
                          <a:spcPts val="0"/>
                        </a:spcAft>
                      </a:pPr>
                      <a:r>
                        <a:rPr lang="en-US" sz="1400" b="0" cap="none" spc="0" dirty="0">
                          <a:solidFill>
                            <a:schemeClr val="tx1"/>
                          </a:solidFill>
                          <a:effectLst/>
                        </a:rPr>
                        <a:t>Children</a:t>
                      </a:r>
                      <a:endParaRPr lang="en-US" sz="14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400" cap="none" spc="0" dirty="0">
                          <a:solidFill>
                            <a:schemeClr val="tx1"/>
                          </a:solidFill>
                          <a:effectLst/>
                        </a:rPr>
                        <a:t>0 - 8</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400" cap="none" spc="0">
                          <a:solidFill>
                            <a:schemeClr val="tx1"/>
                          </a:solidFill>
                          <a:effectLst/>
                        </a:rPr>
                        <a:t>1.95 +/- 1.90</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080981327"/>
                  </a:ext>
                </a:extLst>
              </a:tr>
              <a:tr h="399288">
                <a:tc>
                  <a:txBody>
                    <a:bodyPr/>
                    <a:lstStyle/>
                    <a:p>
                      <a:pPr marL="0" marR="0" algn="ctr">
                        <a:spcBef>
                          <a:spcPts val="0"/>
                        </a:spcBef>
                        <a:spcAft>
                          <a:spcPts val="0"/>
                        </a:spcAft>
                      </a:pPr>
                      <a:r>
                        <a:rPr lang="en-US" sz="1400" b="0" cap="none" spc="0">
                          <a:solidFill>
                            <a:schemeClr val="tx1"/>
                          </a:solidFill>
                          <a:effectLst/>
                        </a:rPr>
                        <a:t>Age</a:t>
                      </a:r>
                      <a:endParaRPr lang="en-US" sz="14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dirty="0">
                          <a:solidFill>
                            <a:schemeClr val="tx1"/>
                          </a:solidFill>
                          <a:effectLst/>
                        </a:rPr>
                        <a:t>18 - 89</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a:solidFill>
                            <a:schemeClr val="tx1"/>
                          </a:solidFill>
                          <a:effectLst/>
                        </a:rPr>
                        <a:t>53.08 +/- 20.65</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641631570"/>
                  </a:ext>
                </a:extLst>
              </a:tr>
              <a:tr h="399288">
                <a:tc>
                  <a:txBody>
                    <a:bodyPr/>
                    <a:lstStyle/>
                    <a:p>
                      <a:pPr marL="0" marR="0" algn="ctr">
                        <a:spcBef>
                          <a:spcPts val="0"/>
                        </a:spcBef>
                        <a:spcAft>
                          <a:spcPts val="0"/>
                        </a:spcAft>
                      </a:pPr>
                      <a:r>
                        <a:rPr lang="en-US" sz="1400" b="0" cap="none" spc="0">
                          <a:solidFill>
                            <a:schemeClr val="tx1"/>
                          </a:solidFill>
                          <a:effectLst/>
                        </a:rPr>
                        <a:t>Income</a:t>
                      </a:r>
                      <a:endParaRPr lang="en-US" sz="14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400" cap="none" spc="0" dirty="0">
                          <a:solidFill>
                            <a:schemeClr val="tx1"/>
                          </a:solidFill>
                          <a:effectLst/>
                        </a:rPr>
                        <a:t>348.67 – 124025.1</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400" cap="none" spc="0" dirty="0">
                          <a:solidFill>
                            <a:schemeClr val="tx1"/>
                          </a:solidFill>
                          <a:effectLst/>
                        </a:rPr>
                        <a:t>38298.94 +/- 25056.13</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2078924231"/>
                  </a:ext>
                </a:extLst>
              </a:tr>
              <a:tr h="399288">
                <a:tc>
                  <a:txBody>
                    <a:bodyPr/>
                    <a:lstStyle/>
                    <a:p>
                      <a:pPr marL="0" marR="0" algn="ctr">
                        <a:spcBef>
                          <a:spcPts val="0"/>
                        </a:spcBef>
                        <a:spcAft>
                          <a:spcPts val="0"/>
                        </a:spcAft>
                      </a:pPr>
                      <a:r>
                        <a:rPr lang="en-US" sz="1400" b="0" cap="none" spc="0" dirty="0" err="1">
                          <a:solidFill>
                            <a:schemeClr val="tx1"/>
                          </a:solidFill>
                          <a:effectLst/>
                        </a:rPr>
                        <a:t>Outage_sec_perweek</a:t>
                      </a:r>
                      <a:endParaRPr lang="en-US" sz="14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dirty="0">
                          <a:solidFill>
                            <a:schemeClr val="tx1"/>
                          </a:solidFill>
                          <a:effectLst/>
                        </a:rPr>
                        <a:t>1.144796 – 18.85173</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dirty="0">
                          <a:solidFill>
                            <a:schemeClr val="tx1"/>
                          </a:solidFill>
                          <a:effectLst/>
                        </a:rPr>
                        <a:t>10.01 +/- 2.93</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455986164"/>
                  </a:ext>
                </a:extLst>
              </a:tr>
              <a:tr h="399288">
                <a:tc>
                  <a:txBody>
                    <a:bodyPr/>
                    <a:lstStyle/>
                    <a:p>
                      <a:pPr marL="0" marR="0" algn="ctr">
                        <a:spcBef>
                          <a:spcPts val="0"/>
                        </a:spcBef>
                        <a:spcAft>
                          <a:spcPts val="0"/>
                        </a:spcAft>
                      </a:pPr>
                      <a:r>
                        <a:rPr lang="en-US" sz="1400" b="0" cap="none" spc="0">
                          <a:solidFill>
                            <a:schemeClr val="tx1"/>
                          </a:solidFill>
                          <a:effectLst/>
                        </a:rPr>
                        <a:t>Email</a:t>
                      </a:r>
                      <a:endParaRPr lang="en-US" sz="14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400" cap="none" spc="0" dirty="0">
                          <a:solidFill>
                            <a:schemeClr val="tx1"/>
                          </a:solidFill>
                          <a:effectLst/>
                        </a:rPr>
                        <a:t>3 - 21</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400" cap="none" spc="0" dirty="0">
                          <a:solidFill>
                            <a:schemeClr val="tx1"/>
                          </a:solidFill>
                          <a:effectLst/>
                        </a:rPr>
                        <a:t>12.02 +/- 3.01</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255072578"/>
                  </a:ext>
                </a:extLst>
              </a:tr>
              <a:tr h="399288">
                <a:tc>
                  <a:txBody>
                    <a:bodyPr/>
                    <a:lstStyle/>
                    <a:p>
                      <a:pPr marL="0" marR="0" algn="ctr">
                        <a:spcBef>
                          <a:spcPts val="0"/>
                        </a:spcBef>
                        <a:spcAft>
                          <a:spcPts val="0"/>
                        </a:spcAft>
                      </a:pPr>
                      <a:r>
                        <a:rPr lang="en-US" sz="1400" b="0" cap="none" spc="0">
                          <a:solidFill>
                            <a:schemeClr val="tx1"/>
                          </a:solidFill>
                          <a:effectLst/>
                        </a:rPr>
                        <a:t>Contacts</a:t>
                      </a:r>
                      <a:endParaRPr lang="en-US" sz="14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dirty="0">
                          <a:solidFill>
                            <a:schemeClr val="tx1"/>
                          </a:solidFill>
                          <a:effectLst/>
                        </a:rPr>
                        <a:t>0 - 3</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dirty="0">
                          <a:solidFill>
                            <a:schemeClr val="tx1"/>
                          </a:solidFill>
                          <a:effectLst/>
                        </a:rPr>
                        <a:t>0.94 +/- 0.90</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60706392"/>
                  </a:ext>
                </a:extLst>
              </a:tr>
              <a:tr h="399288">
                <a:tc>
                  <a:txBody>
                    <a:bodyPr/>
                    <a:lstStyle/>
                    <a:p>
                      <a:pPr marL="0" marR="0" algn="ctr">
                        <a:spcBef>
                          <a:spcPts val="0"/>
                        </a:spcBef>
                        <a:spcAft>
                          <a:spcPts val="0"/>
                        </a:spcAft>
                      </a:pPr>
                      <a:r>
                        <a:rPr lang="en-US" sz="1400" b="0" cap="none" spc="0" dirty="0" err="1">
                          <a:solidFill>
                            <a:schemeClr val="tx1"/>
                          </a:solidFill>
                          <a:effectLst/>
                        </a:rPr>
                        <a:t>Yearly_equip_failure</a:t>
                      </a:r>
                      <a:endParaRPr lang="en-US" sz="14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400" cap="none" spc="0" dirty="0">
                          <a:solidFill>
                            <a:schemeClr val="tx1"/>
                          </a:solidFill>
                          <a:effectLst/>
                        </a:rPr>
                        <a:t>0 - 2</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400" cap="none" spc="0" dirty="0">
                          <a:solidFill>
                            <a:schemeClr val="tx1"/>
                          </a:solidFill>
                          <a:effectLst/>
                        </a:rPr>
                        <a:t>0.37 +/- 0.58</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4181832188"/>
                  </a:ext>
                </a:extLst>
              </a:tr>
              <a:tr h="399288">
                <a:tc>
                  <a:txBody>
                    <a:bodyPr/>
                    <a:lstStyle/>
                    <a:p>
                      <a:pPr marL="0" marR="0" algn="ctr">
                        <a:spcBef>
                          <a:spcPts val="0"/>
                        </a:spcBef>
                        <a:spcAft>
                          <a:spcPts val="0"/>
                        </a:spcAft>
                      </a:pPr>
                      <a:r>
                        <a:rPr lang="en-US" sz="1400" b="0" cap="none" spc="0" dirty="0">
                          <a:solidFill>
                            <a:schemeClr val="tx1"/>
                          </a:solidFill>
                          <a:effectLst/>
                        </a:rPr>
                        <a:t>Tenure</a:t>
                      </a:r>
                      <a:endParaRPr lang="en-US" sz="14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a:solidFill>
                            <a:schemeClr val="tx1"/>
                          </a:solidFill>
                          <a:effectLst/>
                        </a:rPr>
                        <a:t>1.005104 – 71.99928</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dirty="0">
                          <a:solidFill>
                            <a:schemeClr val="tx1"/>
                          </a:solidFill>
                          <a:effectLst/>
                        </a:rPr>
                        <a:t>34.44 +/- 26.45</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683217410"/>
                  </a:ext>
                </a:extLst>
              </a:tr>
              <a:tr h="399288">
                <a:tc>
                  <a:txBody>
                    <a:bodyPr/>
                    <a:lstStyle/>
                    <a:p>
                      <a:pPr marL="0" marR="0" algn="ctr">
                        <a:spcBef>
                          <a:spcPts val="0"/>
                        </a:spcBef>
                        <a:spcAft>
                          <a:spcPts val="0"/>
                        </a:spcAft>
                      </a:pPr>
                      <a:r>
                        <a:rPr lang="en-US" sz="1400" b="0" cap="none" spc="0" dirty="0">
                          <a:solidFill>
                            <a:schemeClr val="tx1"/>
                          </a:solidFill>
                          <a:effectLst/>
                        </a:rPr>
                        <a:t>Monthly Charge</a:t>
                      </a:r>
                      <a:endParaRPr lang="en-US" sz="14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400" cap="none" spc="0">
                          <a:solidFill>
                            <a:schemeClr val="tx1"/>
                          </a:solidFill>
                          <a:effectLst/>
                        </a:rPr>
                        <a:t>79.97886 – 290.160419</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algn="ctr">
                        <a:spcBef>
                          <a:spcPts val="0"/>
                        </a:spcBef>
                        <a:spcAft>
                          <a:spcPts val="0"/>
                        </a:spcAft>
                      </a:pPr>
                      <a:r>
                        <a:rPr lang="en-US" sz="1400" cap="none" spc="0" dirty="0">
                          <a:solidFill>
                            <a:schemeClr val="tx1"/>
                          </a:solidFill>
                          <a:effectLst/>
                        </a:rPr>
                        <a:t>172.73 +/- 42.99</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391703928"/>
                  </a:ext>
                </a:extLst>
              </a:tr>
              <a:tr h="399288">
                <a:tc>
                  <a:txBody>
                    <a:bodyPr/>
                    <a:lstStyle/>
                    <a:p>
                      <a:pPr marL="0" marR="0" algn="ctr">
                        <a:spcBef>
                          <a:spcPts val="0"/>
                        </a:spcBef>
                        <a:spcAft>
                          <a:spcPts val="0"/>
                        </a:spcAft>
                      </a:pPr>
                      <a:r>
                        <a:rPr lang="en-US" sz="1400" b="0" cap="none" spc="0" dirty="0" err="1">
                          <a:solidFill>
                            <a:schemeClr val="tx1"/>
                          </a:solidFill>
                          <a:effectLst/>
                        </a:rPr>
                        <a:t>Bandwidth_GB_Year</a:t>
                      </a:r>
                      <a:endParaRPr lang="en-US" sz="14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a:solidFill>
                            <a:schemeClr val="tx1"/>
                          </a:solidFill>
                          <a:effectLst/>
                        </a:rPr>
                        <a:t>155.5067148 – 7158.98153</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400" cap="none" spc="0" dirty="0">
                          <a:solidFill>
                            <a:schemeClr val="tx1"/>
                          </a:solidFill>
                          <a:effectLst/>
                        </a:rPr>
                        <a:t>3380.57 +/- 2186.23</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741" marT="27432" marB="91440"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400563624"/>
                  </a:ext>
                </a:extLst>
              </a:tr>
            </a:tbl>
          </a:graphicData>
        </a:graphic>
      </p:graphicFrame>
    </p:spTree>
    <p:extLst>
      <p:ext uri="{BB962C8B-B14F-4D97-AF65-F5344CB8AC3E}">
        <p14:creationId xmlns:p14="http://schemas.microsoft.com/office/powerpoint/2010/main" val="1271036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300FB-DA7A-DFAB-613E-02E5F0A5256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Data Exploration: Descriptive Statistics</a:t>
            </a:r>
          </a:p>
        </p:txBody>
      </p:sp>
      <p:cxnSp>
        <p:nvCxnSpPr>
          <p:cNvPr id="32" name="Straight Connector 3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7A8CD3D2-BA53-E4FB-6703-05600EBF44F2}"/>
              </a:ext>
            </a:extLst>
          </p:cNvPr>
          <p:cNvGraphicFramePr>
            <a:graphicFrameLocks noGrp="1"/>
          </p:cNvGraphicFramePr>
          <p:nvPr>
            <p:ph idx="1"/>
            <p:extLst>
              <p:ext uri="{D42A27DB-BD31-4B8C-83A1-F6EECF244321}">
                <p14:modId xmlns:p14="http://schemas.microsoft.com/office/powerpoint/2010/main" val="2500099353"/>
              </p:ext>
            </p:extLst>
          </p:nvPr>
        </p:nvGraphicFramePr>
        <p:xfrm>
          <a:off x="4807131" y="492573"/>
          <a:ext cx="7254239" cy="5990394"/>
        </p:xfrm>
        <a:graphic>
          <a:graphicData uri="http://schemas.openxmlformats.org/drawingml/2006/table">
            <a:tbl>
              <a:tblPr firstRow="1" firstCol="1" bandRow="1">
                <a:noFill/>
                <a:tableStyleId>{5C22544A-7EE6-4342-B048-85BDC9FD1C3A}</a:tableStyleId>
              </a:tblPr>
              <a:tblGrid>
                <a:gridCol w="2052003">
                  <a:extLst>
                    <a:ext uri="{9D8B030D-6E8A-4147-A177-3AD203B41FA5}">
                      <a16:colId xmlns:a16="http://schemas.microsoft.com/office/drawing/2014/main" val="1735315222"/>
                    </a:ext>
                  </a:extLst>
                </a:gridCol>
                <a:gridCol w="5202236">
                  <a:extLst>
                    <a:ext uri="{9D8B030D-6E8A-4147-A177-3AD203B41FA5}">
                      <a16:colId xmlns:a16="http://schemas.microsoft.com/office/drawing/2014/main" val="1243175254"/>
                    </a:ext>
                  </a:extLst>
                </a:gridCol>
              </a:tblGrid>
              <a:tr h="282698">
                <a:tc gridSpan="2">
                  <a:txBody>
                    <a:bodyPr/>
                    <a:lstStyle/>
                    <a:p>
                      <a:pPr marL="0" marR="0" algn="ctr">
                        <a:spcBef>
                          <a:spcPts val="0"/>
                        </a:spcBef>
                        <a:spcAft>
                          <a:spcPts val="0"/>
                        </a:spcAft>
                      </a:pPr>
                      <a:r>
                        <a:rPr lang="en-US" sz="1800" b="1" cap="none" spc="0" dirty="0">
                          <a:solidFill>
                            <a:schemeClr val="tx1"/>
                          </a:solidFill>
                          <a:effectLst/>
                        </a:rPr>
                        <a:t>Categorical Data</a:t>
                      </a:r>
                      <a:endParaRPr lang="en-US" sz="18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11797" marB="66615" anchor="b">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262963772"/>
                  </a:ext>
                </a:extLst>
              </a:tr>
              <a:tr h="288596">
                <a:tc>
                  <a:txBody>
                    <a:bodyPr/>
                    <a:lstStyle/>
                    <a:p>
                      <a:pPr marL="0" marR="0" algn="ctr">
                        <a:spcBef>
                          <a:spcPts val="0"/>
                        </a:spcBef>
                        <a:spcAft>
                          <a:spcPts val="0"/>
                        </a:spcAft>
                      </a:pPr>
                      <a:r>
                        <a:rPr lang="en-US" sz="1600" b="1" cap="none" spc="0" dirty="0">
                          <a:solidFill>
                            <a:schemeClr val="tx1"/>
                          </a:solidFill>
                          <a:effectLst/>
                        </a:rPr>
                        <a:t>Label</a:t>
                      </a:r>
                      <a:endParaRPr lang="en-US" sz="16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17695" marB="66615"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Values</a:t>
                      </a:r>
                    </a:p>
                  </a:txBody>
                  <a:tcPr marL="33307" marR="33307" marT="17695" marB="66615" anchor="ctr">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81243"/>
                  </a:ext>
                </a:extLst>
              </a:tr>
              <a:tr h="279448">
                <a:tc>
                  <a:txBody>
                    <a:bodyPr/>
                    <a:lstStyle/>
                    <a:p>
                      <a:pPr marL="0" marR="0" algn="ctr">
                        <a:spcBef>
                          <a:spcPts val="0"/>
                        </a:spcBef>
                        <a:spcAft>
                          <a:spcPts val="0"/>
                        </a:spcAft>
                      </a:pPr>
                      <a:r>
                        <a:rPr lang="en-US" sz="1200" b="0" cap="none" spc="0" dirty="0">
                          <a:solidFill>
                            <a:schemeClr val="tx1"/>
                          </a:solidFill>
                          <a:effectLst/>
                        </a:rPr>
                        <a:t>Area</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rPr>
                        <a:t>Urban, Suburban, Rural</a:t>
                      </a:r>
                      <a:endParaRPr lang="en-US" sz="12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4230104020"/>
                  </a:ext>
                </a:extLst>
              </a:tr>
              <a:tr h="279448">
                <a:tc>
                  <a:txBody>
                    <a:bodyPr/>
                    <a:lstStyle/>
                    <a:p>
                      <a:pPr marL="0" marR="0" algn="ctr">
                        <a:spcBef>
                          <a:spcPts val="0"/>
                        </a:spcBef>
                        <a:spcAft>
                          <a:spcPts val="0"/>
                        </a:spcAft>
                      </a:pPr>
                      <a:r>
                        <a:rPr lang="en-US" sz="1200" b="0" cap="none" spc="0" dirty="0">
                          <a:solidFill>
                            <a:schemeClr val="tx1"/>
                          </a:solidFill>
                          <a:effectLst/>
                        </a:rPr>
                        <a:t>Marital</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cap="none" spc="0" dirty="0">
                          <a:solidFill>
                            <a:schemeClr val="tx1"/>
                          </a:solidFill>
                          <a:effectLst/>
                        </a:rPr>
                        <a:t>Widowed, Married, Separated, Never Married, Divorced</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0981327"/>
                  </a:ext>
                </a:extLst>
              </a:tr>
              <a:tr h="279448">
                <a:tc>
                  <a:txBody>
                    <a:bodyPr/>
                    <a:lstStyle/>
                    <a:p>
                      <a:pPr marL="0" marR="0" algn="ctr">
                        <a:spcBef>
                          <a:spcPts val="0"/>
                        </a:spcBef>
                        <a:spcAft>
                          <a:spcPts val="0"/>
                        </a:spcAft>
                      </a:pPr>
                      <a:r>
                        <a:rPr lang="en-US" sz="1200" b="0" cap="none" spc="0" dirty="0">
                          <a:solidFill>
                            <a:schemeClr val="tx1"/>
                          </a:solidFill>
                          <a:effectLst/>
                        </a:rPr>
                        <a:t>Gender</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algn="ctr">
                        <a:spcBef>
                          <a:spcPts val="0"/>
                        </a:spcBef>
                        <a:spcAft>
                          <a:spcPts val="0"/>
                        </a:spcAft>
                      </a:pPr>
                      <a:r>
                        <a:rPr lang="en-US" sz="1200" cap="none" spc="0">
                          <a:solidFill>
                            <a:schemeClr val="tx1"/>
                          </a:solidFill>
                          <a:effectLst/>
                        </a:rPr>
                        <a:t>Male, Female, Nonbinary</a:t>
                      </a:r>
                      <a:endParaRPr lang="en-US" sz="12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2641631570"/>
                  </a:ext>
                </a:extLst>
              </a:tr>
              <a:tr h="279448">
                <a:tc>
                  <a:txBody>
                    <a:bodyPr/>
                    <a:lstStyle/>
                    <a:p>
                      <a:pPr marL="0" marR="0" algn="ctr">
                        <a:spcBef>
                          <a:spcPts val="0"/>
                        </a:spcBef>
                        <a:spcAft>
                          <a:spcPts val="0"/>
                        </a:spcAft>
                      </a:pPr>
                      <a:r>
                        <a:rPr lang="en-US" sz="1200" b="0" cap="none" spc="0" dirty="0">
                          <a:solidFill>
                            <a:schemeClr val="tx1"/>
                          </a:solidFill>
                          <a:effectLst/>
                        </a:rPr>
                        <a:t>Churn</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8924231"/>
                  </a:ext>
                </a:extLst>
              </a:tr>
              <a:tr h="279448">
                <a:tc>
                  <a:txBody>
                    <a:bodyPr/>
                    <a:lstStyle/>
                    <a:p>
                      <a:pPr marL="0" marR="0" algn="ctr">
                        <a:spcBef>
                          <a:spcPts val="0"/>
                        </a:spcBef>
                        <a:spcAft>
                          <a:spcPts val="0"/>
                        </a:spcAft>
                      </a:pPr>
                      <a:r>
                        <a:rPr lang="en-US" sz="1200" b="0" cap="none" spc="0" dirty="0">
                          <a:solidFill>
                            <a:schemeClr val="tx1"/>
                          </a:solidFill>
                          <a:effectLst/>
                        </a:rPr>
                        <a:t>Techie</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1455986164"/>
                  </a:ext>
                </a:extLst>
              </a:tr>
              <a:tr h="279448">
                <a:tc>
                  <a:txBody>
                    <a:bodyPr/>
                    <a:lstStyle/>
                    <a:p>
                      <a:pPr marL="0" marR="0" algn="ctr">
                        <a:spcBef>
                          <a:spcPts val="0"/>
                        </a:spcBef>
                        <a:spcAft>
                          <a:spcPts val="0"/>
                        </a:spcAft>
                      </a:pPr>
                      <a:r>
                        <a:rPr lang="en-US" sz="1200" b="0" cap="none" spc="0" dirty="0">
                          <a:solidFill>
                            <a:schemeClr val="tx1"/>
                          </a:solidFill>
                          <a:effectLst/>
                        </a:rPr>
                        <a:t>Contract</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cap="none" spc="0" dirty="0">
                          <a:solidFill>
                            <a:schemeClr val="tx1"/>
                          </a:solidFill>
                          <a:effectLst/>
                        </a:rPr>
                        <a:t>One year, Month-to-month, Two Year</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5072578"/>
                  </a:ext>
                </a:extLst>
              </a:tr>
              <a:tr h="279448">
                <a:tc>
                  <a:txBody>
                    <a:bodyPr/>
                    <a:lstStyle/>
                    <a:p>
                      <a:pPr marL="0" marR="0" algn="ctr">
                        <a:spcBef>
                          <a:spcPts val="0"/>
                        </a:spcBef>
                        <a:spcAft>
                          <a:spcPts val="0"/>
                        </a:spcAft>
                      </a:pPr>
                      <a:r>
                        <a:rPr lang="en-US" sz="1200" b="0" cap="none" spc="0">
                          <a:solidFill>
                            <a:schemeClr val="tx1"/>
                          </a:solidFill>
                          <a:effectLst/>
                        </a:rPr>
                        <a:t>Port_modem</a:t>
                      </a:r>
                      <a:endParaRPr lang="en-US" sz="12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60706392"/>
                  </a:ext>
                </a:extLst>
              </a:tr>
              <a:tr h="279448">
                <a:tc>
                  <a:txBody>
                    <a:bodyPr/>
                    <a:lstStyle/>
                    <a:p>
                      <a:pPr marL="0" marR="0" algn="ctr">
                        <a:spcBef>
                          <a:spcPts val="0"/>
                        </a:spcBef>
                        <a:spcAft>
                          <a:spcPts val="0"/>
                        </a:spcAft>
                      </a:pPr>
                      <a:r>
                        <a:rPr lang="en-US" sz="1200" b="0" cap="none" spc="0" dirty="0">
                          <a:solidFill>
                            <a:schemeClr val="tx1"/>
                          </a:solidFill>
                          <a:effectLst/>
                        </a:rPr>
                        <a:t>Tablet</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1832188"/>
                  </a:ext>
                </a:extLst>
              </a:tr>
              <a:tr h="279448">
                <a:tc>
                  <a:txBody>
                    <a:bodyPr/>
                    <a:lstStyle/>
                    <a:p>
                      <a:pPr marL="0" marR="0" algn="ctr">
                        <a:spcBef>
                          <a:spcPts val="0"/>
                        </a:spcBef>
                        <a:spcAft>
                          <a:spcPts val="0"/>
                        </a:spcAft>
                      </a:pPr>
                      <a:r>
                        <a:rPr lang="en-US" sz="1200" b="0" cap="none" spc="0">
                          <a:solidFill>
                            <a:schemeClr val="tx1"/>
                          </a:solidFill>
                          <a:effectLst/>
                        </a:rPr>
                        <a:t>InternetService</a:t>
                      </a:r>
                      <a:endParaRPr lang="en-US" sz="12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rPr>
                        <a:t>Fiber Optic, DSL, None</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3683217410"/>
                  </a:ext>
                </a:extLst>
              </a:tr>
              <a:tr h="279448">
                <a:tc>
                  <a:txBody>
                    <a:bodyPr/>
                    <a:lstStyle/>
                    <a:p>
                      <a:pPr marL="0" marR="0" algn="ctr">
                        <a:spcBef>
                          <a:spcPts val="0"/>
                        </a:spcBef>
                        <a:spcAft>
                          <a:spcPts val="0"/>
                        </a:spcAft>
                      </a:pPr>
                      <a:r>
                        <a:rPr lang="en-US" sz="1200" b="0" cap="none" spc="0" dirty="0">
                          <a:solidFill>
                            <a:schemeClr val="tx1"/>
                          </a:solidFill>
                          <a:effectLst/>
                        </a:rPr>
                        <a:t>Phone</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703928"/>
                  </a:ext>
                </a:extLst>
              </a:tr>
              <a:tr h="279448">
                <a:tc>
                  <a:txBody>
                    <a:bodyPr/>
                    <a:lstStyle/>
                    <a:p>
                      <a:pPr marL="0" marR="0" algn="ctr">
                        <a:spcBef>
                          <a:spcPts val="0"/>
                        </a:spcBef>
                        <a:spcAft>
                          <a:spcPts val="0"/>
                        </a:spcAft>
                      </a:pPr>
                      <a:r>
                        <a:rPr lang="en-US" sz="1200" b="0" cap="none" spc="0">
                          <a:solidFill>
                            <a:schemeClr val="tx1"/>
                          </a:solidFill>
                          <a:effectLst/>
                        </a:rPr>
                        <a:t>Multiple</a:t>
                      </a:r>
                      <a:endParaRPr lang="en-US" sz="12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3400563624"/>
                  </a:ext>
                </a:extLst>
              </a:tr>
              <a:tr h="279448">
                <a:tc>
                  <a:txBody>
                    <a:bodyPr/>
                    <a:lstStyle/>
                    <a:p>
                      <a:pPr marL="0" marR="0" algn="ctr">
                        <a:spcBef>
                          <a:spcPts val="0"/>
                        </a:spcBef>
                        <a:spcAft>
                          <a:spcPts val="0"/>
                        </a:spcAft>
                      </a:pPr>
                      <a:r>
                        <a:rPr lang="en-US" sz="1200" b="0" cap="none" spc="0" dirty="0" err="1">
                          <a:solidFill>
                            <a:schemeClr val="tx1"/>
                          </a:solidFill>
                          <a:effectLst/>
                        </a:rPr>
                        <a:t>OnlineSecurity</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7906158"/>
                  </a:ext>
                </a:extLst>
              </a:tr>
              <a:tr h="279448">
                <a:tc>
                  <a:txBody>
                    <a:bodyPr/>
                    <a:lstStyle/>
                    <a:p>
                      <a:pPr marL="0" marR="0" algn="ctr">
                        <a:spcBef>
                          <a:spcPts val="0"/>
                        </a:spcBef>
                        <a:spcAft>
                          <a:spcPts val="0"/>
                        </a:spcAft>
                      </a:pPr>
                      <a:r>
                        <a:rPr lang="en-US" sz="1200" b="0" cap="none" spc="0">
                          <a:solidFill>
                            <a:schemeClr val="tx1"/>
                          </a:solidFill>
                          <a:effectLst/>
                        </a:rPr>
                        <a:t>OnlineBackup</a:t>
                      </a:r>
                      <a:endParaRPr lang="en-US" sz="12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4256176424"/>
                  </a:ext>
                </a:extLst>
              </a:tr>
              <a:tr h="279448">
                <a:tc>
                  <a:txBody>
                    <a:bodyPr/>
                    <a:lstStyle/>
                    <a:p>
                      <a:pPr marL="0" marR="0" algn="ctr">
                        <a:spcBef>
                          <a:spcPts val="0"/>
                        </a:spcBef>
                        <a:spcAft>
                          <a:spcPts val="0"/>
                        </a:spcAft>
                      </a:pPr>
                      <a:r>
                        <a:rPr lang="en-US" sz="1200" b="0" cap="none" spc="0" dirty="0" err="1">
                          <a:solidFill>
                            <a:schemeClr val="tx1"/>
                          </a:solidFill>
                          <a:effectLst/>
                        </a:rPr>
                        <a:t>DeviceProtection</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9653"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3351361"/>
                  </a:ext>
                </a:extLst>
              </a:tr>
              <a:tr h="279448">
                <a:tc>
                  <a:txBody>
                    <a:bodyPr/>
                    <a:lstStyle/>
                    <a:p>
                      <a:pPr marL="0" marR="0" algn="ctr">
                        <a:spcBef>
                          <a:spcPts val="0"/>
                        </a:spcBef>
                        <a:spcAft>
                          <a:spcPts val="0"/>
                        </a:spcAft>
                      </a:pPr>
                      <a:r>
                        <a:rPr lang="en-US" sz="1200" b="0" cap="none" spc="0">
                          <a:solidFill>
                            <a:schemeClr val="tx1"/>
                          </a:solidFill>
                          <a:effectLst/>
                        </a:rPr>
                        <a:t>TechSupport</a:t>
                      </a:r>
                      <a:endParaRPr lang="en-US" sz="12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9653"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1535005248"/>
                  </a:ext>
                </a:extLst>
              </a:tr>
              <a:tr h="279448">
                <a:tc>
                  <a:txBody>
                    <a:bodyPr/>
                    <a:lstStyle/>
                    <a:p>
                      <a:pPr marL="0" marR="0" algn="ctr">
                        <a:spcBef>
                          <a:spcPts val="0"/>
                        </a:spcBef>
                        <a:spcAft>
                          <a:spcPts val="0"/>
                        </a:spcAft>
                      </a:pPr>
                      <a:r>
                        <a:rPr lang="en-US" sz="1200" b="0" cap="none" spc="0" dirty="0" err="1">
                          <a:solidFill>
                            <a:schemeClr val="tx1"/>
                          </a:solidFill>
                          <a:effectLst/>
                        </a:rPr>
                        <a:t>StreamingTV</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9653"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4807608"/>
                  </a:ext>
                </a:extLst>
              </a:tr>
              <a:tr h="279448">
                <a:tc>
                  <a:txBody>
                    <a:bodyPr/>
                    <a:lstStyle/>
                    <a:p>
                      <a:pPr marL="0" marR="0" algn="ctr">
                        <a:spcBef>
                          <a:spcPts val="0"/>
                        </a:spcBef>
                        <a:spcAft>
                          <a:spcPts val="0"/>
                        </a:spcAft>
                      </a:pPr>
                      <a:r>
                        <a:rPr lang="en-US" sz="1200" b="0" cap="none" spc="0">
                          <a:solidFill>
                            <a:schemeClr val="tx1"/>
                          </a:solidFill>
                          <a:effectLst/>
                        </a:rPr>
                        <a:t>StreamingMovies</a:t>
                      </a:r>
                      <a:endParaRPr lang="en-US" sz="12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algn="ctr">
                        <a:spcBef>
                          <a:spcPts val="0"/>
                        </a:spcBef>
                        <a:spcAft>
                          <a:spcPts val="0"/>
                        </a:spcAft>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9653"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1490318976"/>
                  </a:ext>
                </a:extLst>
              </a:tr>
              <a:tr h="279448">
                <a:tc>
                  <a:txBody>
                    <a:bodyPr/>
                    <a:lstStyle/>
                    <a:p>
                      <a:pPr marL="0" marR="0" algn="ctr">
                        <a:spcBef>
                          <a:spcPts val="0"/>
                        </a:spcBef>
                        <a:spcAft>
                          <a:spcPts val="0"/>
                        </a:spcAft>
                      </a:pPr>
                      <a:r>
                        <a:rPr lang="en-US" sz="1200" b="0" cap="none" spc="0" dirty="0" err="1">
                          <a:solidFill>
                            <a:schemeClr val="tx1"/>
                          </a:solidFill>
                          <a:effectLst/>
                        </a:rPr>
                        <a:t>PaperlessBilling</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cap="none" spc="0" dirty="0">
                          <a:solidFill>
                            <a:schemeClr val="tx1"/>
                          </a:solidFill>
                          <a:effectLst/>
                        </a:rPr>
                        <a:t>Yes, No</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9653" marB="66615"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1260792"/>
                  </a:ext>
                </a:extLst>
              </a:tr>
              <a:tr h="279448">
                <a:tc>
                  <a:txBody>
                    <a:bodyPr/>
                    <a:lstStyle/>
                    <a:p>
                      <a:pPr marL="0" marR="0" algn="ctr">
                        <a:spcBef>
                          <a:spcPts val="0"/>
                        </a:spcBef>
                        <a:spcAft>
                          <a:spcPts val="0"/>
                        </a:spcAft>
                      </a:pPr>
                      <a:r>
                        <a:rPr lang="en-US" sz="1200" b="0" cap="none" spc="0" dirty="0" err="1">
                          <a:solidFill>
                            <a:schemeClr val="tx1"/>
                          </a:solidFill>
                          <a:effectLst/>
                        </a:rPr>
                        <a:t>PaymentMethod</a:t>
                      </a:r>
                      <a:endParaRPr lang="en-US" sz="12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8547"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cap="none" spc="0" dirty="0">
                          <a:solidFill>
                            <a:schemeClr val="tx1"/>
                          </a:solidFill>
                          <a:effectLst/>
                        </a:rPr>
                        <a:t>Credit Card (automatic), Bank Transfer (automatic), Mailed Check, Electronic Check</a:t>
                      </a:r>
                      <a:endParaRPr lang="en-US" sz="12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3307" marR="33307" marT="17695" marB="66615"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2616217071"/>
                  </a:ext>
                </a:extLst>
              </a:tr>
            </a:tbl>
          </a:graphicData>
        </a:graphic>
      </p:graphicFrame>
    </p:spTree>
    <p:extLst>
      <p:ext uri="{BB962C8B-B14F-4D97-AF65-F5344CB8AC3E}">
        <p14:creationId xmlns:p14="http://schemas.microsoft.com/office/powerpoint/2010/main" val="1511598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71B39-D9A0-825F-AE0A-A458C0AA5F4F}"/>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Data Exploration: Target Variable</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picture containing chart&#10;&#10;Description automatically generated">
            <a:extLst>
              <a:ext uri="{FF2B5EF4-FFF2-40B4-BE49-F238E27FC236}">
                <a16:creationId xmlns:a16="http://schemas.microsoft.com/office/drawing/2014/main" id="{95A27BB7-E84E-B954-EF4A-E5112449FF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23433" y="321177"/>
            <a:ext cx="5954649" cy="6107332"/>
          </a:xfrm>
          <a:prstGeom prst="rect">
            <a:avLst/>
          </a:prstGeom>
        </p:spPr>
      </p:pic>
    </p:spTree>
    <p:extLst>
      <p:ext uri="{BB962C8B-B14F-4D97-AF65-F5344CB8AC3E}">
        <p14:creationId xmlns:p14="http://schemas.microsoft.com/office/powerpoint/2010/main" val="3281721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3A7CF4-BBEF-75D6-99E3-D0CD527E904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Data Exploration: Target Variable</a:t>
            </a:r>
          </a:p>
        </p:txBody>
      </p:sp>
      <p:cxnSp>
        <p:nvCxnSpPr>
          <p:cNvPr id="18"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133440DE-B674-FA7D-3EEA-368E64128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84" y="2426818"/>
            <a:ext cx="5238282" cy="3997637"/>
          </a:xfrm>
          <a:prstGeom prst="rect">
            <a:avLst/>
          </a:prstGeom>
        </p:spPr>
      </p:pic>
      <p:cxnSp>
        <p:nvCxnSpPr>
          <p:cNvPr id="19"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ext&#10;&#10;Description automatically generated">
            <a:extLst>
              <a:ext uri="{FF2B5EF4-FFF2-40B4-BE49-F238E27FC236}">
                <a16:creationId xmlns:a16="http://schemas.microsoft.com/office/drawing/2014/main" id="{9E2FE3D3-656C-0C4E-23AC-6A10F56D367C}"/>
              </a:ext>
            </a:extLst>
          </p:cNvPr>
          <p:cNvPicPr>
            <a:picLocks noGrp="1" noChangeAspect="1"/>
          </p:cNvPicPr>
          <p:nvPr>
            <p:ph idx="1"/>
          </p:nvPr>
        </p:nvPicPr>
        <p:blipFill>
          <a:blip r:embed="rId4"/>
          <a:stretch>
            <a:fillRect/>
          </a:stretch>
        </p:blipFill>
        <p:spPr>
          <a:xfrm>
            <a:off x="6445073" y="3620889"/>
            <a:ext cx="5455917" cy="1609495"/>
          </a:xfrm>
          <a:prstGeom prst="rect">
            <a:avLst/>
          </a:prstGeom>
        </p:spPr>
      </p:pic>
    </p:spTree>
    <p:extLst>
      <p:ext uri="{BB962C8B-B14F-4D97-AF65-F5344CB8AC3E}">
        <p14:creationId xmlns:p14="http://schemas.microsoft.com/office/powerpoint/2010/main" val="567814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599FFD-30C2-0C67-711A-6FDC5397EB05}"/>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Data Exploration: Univariate Statistics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Diagram&#10;&#10;Description automatically generated">
            <a:extLst>
              <a:ext uri="{FF2B5EF4-FFF2-40B4-BE49-F238E27FC236}">
                <a16:creationId xmlns:a16="http://schemas.microsoft.com/office/drawing/2014/main" id="{C0BC149D-E032-E4B7-2A78-6903D44958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6080" y="310124"/>
            <a:ext cx="6420312" cy="6179552"/>
          </a:xfrm>
          <a:prstGeom prst="rect">
            <a:avLst/>
          </a:prstGeom>
        </p:spPr>
      </p:pic>
    </p:spTree>
    <p:extLst>
      <p:ext uri="{BB962C8B-B14F-4D97-AF65-F5344CB8AC3E}">
        <p14:creationId xmlns:p14="http://schemas.microsoft.com/office/powerpoint/2010/main" val="234285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4C4C0-54F7-EB3D-2A84-1CBC1D06E72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Data Exploration: Bivariate Statistics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Chart, bar chart&#10;&#10;Description automatically generated">
            <a:extLst>
              <a:ext uri="{FF2B5EF4-FFF2-40B4-BE49-F238E27FC236}">
                <a16:creationId xmlns:a16="http://schemas.microsoft.com/office/drawing/2014/main" id="{D97DF71D-C200-24F0-19C9-0F059E4DC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766" y="2426818"/>
            <a:ext cx="4325518"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Chart, bar chart&#10;&#10;Description automatically generated">
            <a:extLst>
              <a:ext uri="{FF2B5EF4-FFF2-40B4-BE49-F238E27FC236}">
                <a16:creationId xmlns:a16="http://schemas.microsoft.com/office/drawing/2014/main" id="{F6F245F0-5E16-6F2B-0F0F-E855243BFF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849" y="2426818"/>
            <a:ext cx="4478365" cy="3997637"/>
          </a:xfrm>
          <a:prstGeom prst="rect">
            <a:avLst/>
          </a:prstGeom>
        </p:spPr>
      </p:pic>
    </p:spTree>
    <p:extLst>
      <p:ext uri="{BB962C8B-B14F-4D97-AF65-F5344CB8AC3E}">
        <p14:creationId xmlns:p14="http://schemas.microsoft.com/office/powerpoint/2010/main" val="3958696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4C4C0-54F7-EB3D-2A84-1CBC1D06E72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Data Exploration: Bivariate Statistics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Chart, bar chart, histogram&#10;&#10;Description automatically generated">
            <a:extLst>
              <a:ext uri="{FF2B5EF4-FFF2-40B4-BE49-F238E27FC236}">
                <a16:creationId xmlns:a16="http://schemas.microsoft.com/office/drawing/2014/main" id="{2165AE39-AC7F-1F3D-DE62-7AE88F4886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4060" y="2426818"/>
            <a:ext cx="4310931"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3" descr="Chart, bar chart, histogram&#10;&#10;Description automatically generated">
            <a:extLst>
              <a:ext uri="{FF2B5EF4-FFF2-40B4-BE49-F238E27FC236}">
                <a16:creationId xmlns:a16="http://schemas.microsoft.com/office/drawing/2014/main" id="{DEF6FBC6-14C2-0921-C4BB-43126EC2C8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243" y="2426818"/>
            <a:ext cx="4379576" cy="3997637"/>
          </a:xfrm>
          <a:prstGeom prst="rect">
            <a:avLst/>
          </a:prstGeom>
        </p:spPr>
      </p:pic>
    </p:spTree>
    <p:extLst>
      <p:ext uri="{BB962C8B-B14F-4D97-AF65-F5344CB8AC3E}">
        <p14:creationId xmlns:p14="http://schemas.microsoft.com/office/powerpoint/2010/main" val="1649372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6AAA21-3CFC-55F7-DF47-827568680886}"/>
              </a:ext>
            </a:extLst>
          </p:cNvPr>
          <p:cNvSpPr>
            <a:spLocks noGrp="1"/>
          </p:cNvSpPr>
          <p:nvPr>
            <p:ph type="title"/>
          </p:nvPr>
        </p:nvSpPr>
        <p:spPr>
          <a:xfrm>
            <a:off x="572493" y="238539"/>
            <a:ext cx="11018520" cy="1434415"/>
          </a:xfrm>
        </p:spPr>
        <p:txBody>
          <a:bodyPr anchor="b">
            <a:normAutofit/>
          </a:bodyPr>
          <a:lstStyle/>
          <a:p>
            <a:r>
              <a:rPr lang="en-US" sz="5400"/>
              <a:t>Performance Task 2</a:t>
            </a:r>
          </a:p>
        </p:txBody>
      </p:sp>
      <p:sp>
        <p:nvSpPr>
          <p:cNvPr id="2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productivity items">
            <a:extLst>
              <a:ext uri="{FF2B5EF4-FFF2-40B4-BE49-F238E27FC236}">
                <a16:creationId xmlns:a16="http://schemas.microsoft.com/office/drawing/2014/main" id="{E813AF3E-F3B3-9D2E-9EC0-6F0764CB835D}"/>
              </a:ext>
            </a:extLst>
          </p:cNvPr>
          <p:cNvPicPr>
            <a:picLocks noChangeAspect="1"/>
          </p:cNvPicPr>
          <p:nvPr/>
        </p:nvPicPr>
        <p:blipFill rotWithShape="1">
          <a:blip r:embed="rId3"/>
          <a:srcRect l="25454" r="10330" b="2"/>
          <a:stretch/>
        </p:blipFill>
        <p:spPr>
          <a:xfrm>
            <a:off x="7675658" y="2093976"/>
            <a:ext cx="3941064" cy="4096512"/>
          </a:xfrm>
          <a:prstGeom prst="rect">
            <a:avLst/>
          </a:prstGeom>
        </p:spPr>
      </p:pic>
      <p:graphicFrame>
        <p:nvGraphicFramePr>
          <p:cNvPr id="4" name="Content Placeholder 3">
            <a:extLst>
              <a:ext uri="{FF2B5EF4-FFF2-40B4-BE49-F238E27FC236}">
                <a16:creationId xmlns:a16="http://schemas.microsoft.com/office/drawing/2014/main" id="{D04BF936-90CC-0C41-0E6F-724BCA156CE1}"/>
              </a:ext>
            </a:extLst>
          </p:cNvPr>
          <p:cNvGraphicFramePr>
            <a:graphicFrameLocks noGrp="1"/>
          </p:cNvGraphicFramePr>
          <p:nvPr>
            <p:ph idx="1"/>
            <p:extLst>
              <p:ext uri="{D42A27DB-BD31-4B8C-83A1-F6EECF244321}">
                <p14:modId xmlns:p14="http://schemas.microsoft.com/office/powerpoint/2010/main" val="1008188328"/>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1539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101D0C-1658-46A9-EBE5-F8941B1EE17E}"/>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Data Exploration: Bivariate Statistics</a:t>
            </a:r>
          </a:p>
        </p:txBody>
      </p:sp>
      <p:pic>
        <p:nvPicPr>
          <p:cNvPr id="5" name="Picture 4" descr="Chart, bar chart, histogram&#10;&#10;Description automatically generated">
            <a:extLst>
              <a:ext uri="{FF2B5EF4-FFF2-40B4-BE49-F238E27FC236}">
                <a16:creationId xmlns:a16="http://schemas.microsoft.com/office/drawing/2014/main" id="{73DF8419-91A5-A4D3-C8D5-B731278B0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714294"/>
            <a:ext cx="3425609" cy="3184510"/>
          </a:xfrm>
          <a:prstGeom prst="rect">
            <a:avLst/>
          </a:prstGeom>
        </p:spPr>
      </p:pic>
      <p:pic>
        <p:nvPicPr>
          <p:cNvPr id="6" name="Picture 5" descr="Chart, bar chart&#10;&#10;Description automatically generated">
            <a:extLst>
              <a:ext uri="{FF2B5EF4-FFF2-40B4-BE49-F238E27FC236}">
                <a16:creationId xmlns:a16="http://schemas.microsoft.com/office/drawing/2014/main" id="{95267C1D-EBEC-5029-64E3-66CC7C213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5729" y="761065"/>
            <a:ext cx="3433324" cy="3090969"/>
          </a:xfrm>
          <a:prstGeom prst="rect">
            <a:avLst/>
          </a:prstGeom>
        </p:spPr>
      </p:pic>
      <p:cxnSp>
        <p:nvCxnSpPr>
          <p:cNvPr id="15" name="Straight Connector 1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Chart, bar chart&#10;&#10;Description automatically generated">
            <a:extLst>
              <a:ext uri="{FF2B5EF4-FFF2-40B4-BE49-F238E27FC236}">
                <a16:creationId xmlns:a16="http://schemas.microsoft.com/office/drawing/2014/main" id="{CF895856-CC35-16BB-62B0-4D8A38FC998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449725" y="736693"/>
            <a:ext cx="3423916" cy="3184341"/>
          </a:xfrm>
          <a:prstGeom prst="rect">
            <a:avLst/>
          </a:prstGeom>
        </p:spPr>
      </p:pic>
      <p:cxnSp>
        <p:nvCxnSpPr>
          <p:cNvPr id="17" name="Straight Connector 1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399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4C4C0-54F7-EB3D-2A84-1CBC1D06E72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Data Exploration: Bivariate Statistics</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descr="Chart, bar chart&#10;&#10;Description automatically generated">
            <a:extLst>
              <a:ext uri="{FF2B5EF4-FFF2-40B4-BE49-F238E27FC236}">
                <a16:creationId xmlns:a16="http://schemas.microsoft.com/office/drawing/2014/main" id="{14DB8E96-EA5E-A13E-B4DD-326760D13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126" y="2426818"/>
            <a:ext cx="4186799" cy="3997637"/>
          </a:xfrm>
          <a:prstGeom prst="rect">
            <a:avLst/>
          </a:prstGeom>
        </p:spPr>
      </p:pic>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B76258B2-F97F-81FC-0CDD-DAFD22627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729" y="2426818"/>
            <a:ext cx="4288604" cy="3997637"/>
          </a:xfrm>
          <a:prstGeom prst="rect">
            <a:avLst/>
          </a:prstGeom>
        </p:spPr>
      </p:pic>
    </p:spTree>
    <p:extLst>
      <p:ext uri="{BB962C8B-B14F-4D97-AF65-F5344CB8AC3E}">
        <p14:creationId xmlns:p14="http://schemas.microsoft.com/office/powerpoint/2010/main" val="112216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4C4C0-54F7-EB3D-2A84-1CBC1D06E72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Data Exploration: Bivariate Statistics</a:t>
            </a: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Chart, bar chart&#10;&#10;Description automatically generated">
            <a:extLst>
              <a:ext uri="{FF2B5EF4-FFF2-40B4-BE49-F238E27FC236}">
                <a16:creationId xmlns:a16="http://schemas.microsoft.com/office/drawing/2014/main" id="{02B6FFA7-F3C9-2271-4E36-80C13421B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943" y="2426818"/>
            <a:ext cx="4259164" cy="3997637"/>
          </a:xfrm>
          <a:prstGeom prst="rect">
            <a:avLst/>
          </a:prstGeom>
        </p:spPr>
      </p:pic>
      <p:cxnSp>
        <p:nvCxnSpPr>
          <p:cNvPr id="27" name="Straight Connector 2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Chart, bar chart&#10;&#10;Description automatically generated">
            <a:extLst>
              <a:ext uri="{FF2B5EF4-FFF2-40B4-BE49-F238E27FC236}">
                <a16:creationId xmlns:a16="http://schemas.microsoft.com/office/drawing/2014/main" id="{0EEAFED8-F216-BC79-D732-AB757E23DD4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64813" y="2426818"/>
            <a:ext cx="4416437" cy="3997637"/>
          </a:xfrm>
          <a:prstGeom prst="rect">
            <a:avLst/>
          </a:prstGeom>
        </p:spPr>
      </p:pic>
    </p:spTree>
    <p:extLst>
      <p:ext uri="{BB962C8B-B14F-4D97-AF65-F5344CB8AC3E}">
        <p14:creationId xmlns:p14="http://schemas.microsoft.com/office/powerpoint/2010/main" val="2726097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30E62-3E37-1ADF-9196-23C04B4725E5}"/>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100" kern="1200">
                <a:solidFill>
                  <a:srgbClr val="FFFFFF"/>
                </a:solidFill>
                <a:latin typeface="+mj-lt"/>
                <a:ea typeface="+mj-ea"/>
                <a:cs typeface="+mj-cs"/>
              </a:rPr>
              <a:t>Data Wrangling: Visualize Categorical Variables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picture containing chart&#10;&#10;Description automatically generated">
            <a:extLst>
              <a:ext uri="{FF2B5EF4-FFF2-40B4-BE49-F238E27FC236}">
                <a16:creationId xmlns:a16="http://schemas.microsoft.com/office/drawing/2014/main" id="{FF80B285-F11D-4F0A-1B55-7F413A40ED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7361" y="0"/>
            <a:ext cx="5040629" cy="6858000"/>
          </a:xfrm>
          <a:prstGeom prst="rect">
            <a:avLst/>
          </a:prstGeom>
        </p:spPr>
      </p:pic>
      <p:pic>
        <p:nvPicPr>
          <p:cNvPr id="7" name="Content Placeholder 3" descr="A picture containing chart&#10;&#10;Description automatically generated">
            <a:extLst>
              <a:ext uri="{FF2B5EF4-FFF2-40B4-BE49-F238E27FC236}">
                <a16:creationId xmlns:a16="http://schemas.microsoft.com/office/drawing/2014/main" id="{38130DE3-9645-A93A-8BD5-F6E3F5DEC796}"/>
              </a:ext>
            </a:extLst>
          </p:cNvPr>
          <p:cNvPicPr>
            <a:picLocks noChangeAspect="1"/>
          </p:cNvPicPr>
          <p:nvPr/>
        </p:nvPicPr>
        <p:blipFill rotWithShape="1">
          <a:blip r:embed="rId3">
            <a:extLst>
              <a:ext uri="{28A0092B-C50C-407E-A947-70E740481C1C}">
                <a14:useLocalDpi xmlns:a14="http://schemas.microsoft.com/office/drawing/2010/main" val="0"/>
              </a:ext>
            </a:extLst>
          </a:blip>
          <a:srcRect t="943"/>
          <a:stretch/>
        </p:blipFill>
        <p:spPr>
          <a:xfrm>
            <a:off x="5960245" y="64655"/>
            <a:ext cx="5040629" cy="6793345"/>
          </a:xfrm>
          <a:prstGeom prst="rect">
            <a:avLst/>
          </a:prstGeom>
        </p:spPr>
      </p:pic>
    </p:spTree>
    <p:extLst>
      <p:ext uri="{BB962C8B-B14F-4D97-AF65-F5344CB8AC3E}">
        <p14:creationId xmlns:p14="http://schemas.microsoft.com/office/powerpoint/2010/main" val="2505208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1C0E32-E20D-F955-F693-82C7CDC0B8B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Data Wrangling: Re-express Categorical Features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ext&#10;&#10;Description automatically generated">
            <a:extLst>
              <a:ext uri="{FF2B5EF4-FFF2-40B4-BE49-F238E27FC236}">
                <a16:creationId xmlns:a16="http://schemas.microsoft.com/office/drawing/2014/main" id="{57B3C886-B126-2264-EC76-5323410635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6727" y="2401454"/>
            <a:ext cx="9938545" cy="4248727"/>
          </a:xfrm>
          <a:prstGeom prst="rect">
            <a:avLst/>
          </a:prstGeom>
        </p:spPr>
      </p:pic>
    </p:spTree>
    <p:extLst>
      <p:ext uri="{BB962C8B-B14F-4D97-AF65-F5344CB8AC3E}">
        <p14:creationId xmlns:p14="http://schemas.microsoft.com/office/powerpoint/2010/main" val="1851879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1C0E32-E20D-F955-F693-82C7CDC0B8B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a:solidFill>
                  <a:srgbClr val="FFFFFF"/>
                </a:solidFill>
                <a:latin typeface="+mj-lt"/>
                <a:ea typeface="+mj-ea"/>
                <a:cs typeface="+mj-cs"/>
              </a:rPr>
              <a:t>Data Wrangling: Re-express Categorical Features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ext&#10;&#10;Description automatically generated">
            <a:extLst>
              <a:ext uri="{FF2B5EF4-FFF2-40B4-BE49-F238E27FC236}">
                <a16:creationId xmlns:a16="http://schemas.microsoft.com/office/drawing/2014/main" id="{52E5E4E2-23DB-A10B-552D-5B4BC37E63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3244080"/>
            <a:ext cx="11496821" cy="2529299"/>
          </a:xfrm>
          <a:prstGeom prst="rect">
            <a:avLst/>
          </a:prstGeom>
        </p:spPr>
      </p:pic>
    </p:spTree>
    <p:extLst>
      <p:ext uri="{BB962C8B-B14F-4D97-AF65-F5344CB8AC3E}">
        <p14:creationId xmlns:p14="http://schemas.microsoft.com/office/powerpoint/2010/main" val="1257728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4B6D91-2358-5B29-40FA-F251346A8BB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Initial Model: Balancing Features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Graphical user interface, text, application, email&#10;&#10;Description automatically generated">
            <a:extLst>
              <a:ext uri="{FF2B5EF4-FFF2-40B4-BE49-F238E27FC236}">
                <a16:creationId xmlns:a16="http://schemas.microsoft.com/office/drawing/2014/main" id="{34CEB366-B66F-AFA5-54FB-4DA4583C02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1318" y="2310834"/>
            <a:ext cx="9349364" cy="4440947"/>
          </a:xfrm>
          <a:prstGeom prst="rect">
            <a:avLst/>
          </a:prstGeom>
        </p:spPr>
      </p:pic>
    </p:spTree>
    <p:extLst>
      <p:ext uri="{BB962C8B-B14F-4D97-AF65-F5344CB8AC3E}">
        <p14:creationId xmlns:p14="http://schemas.microsoft.com/office/powerpoint/2010/main" val="1581215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239022-BDD7-80AB-5DF1-5AA980A3E3E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Initial Model: Build</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Graphical user interface, text, application&#10;&#10;Description automatically generated">
            <a:extLst>
              <a:ext uri="{FF2B5EF4-FFF2-40B4-BE49-F238E27FC236}">
                <a16:creationId xmlns:a16="http://schemas.microsoft.com/office/drawing/2014/main" id="{4B7AAE03-169A-29B5-92EB-C64011A8A8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546" y="2310834"/>
            <a:ext cx="8968908" cy="4394765"/>
          </a:xfrm>
          <a:prstGeom prst="rect">
            <a:avLst/>
          </a:prstGeom>
        </p:spPr>
      </p:pic>
    </p:spTree>
    <p:extLst>
      <p:ext uri="{BB962C8B-B14F-4D97-AF65-F5344CB8AC3E}">
        <p14:creationId xmlns:p14="http://schemas.microsoft.com/office/powerpoint/2010/main" val="2272154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59423-36DD-14E6-B4EA-EA5AB0C58BB0}"/>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Initial Model: Summary</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able&#10;&#10;Description automatically generated">
            <a:extLst>
              <a:ext uri="{FF2B5EF4-FFF2-40B4-BE49-F238E27FC236}">
                <a16:creationId xmlns:a16="http://schemas.microsoft.com/office/drawing/2014/main" id="{5E487CFB-AE8A-4399-2386-21D103E29A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10213" y="202315"/>
            <a:ext cx="5404697" cy="6453370"/>
          </a:xfrm>
          <a:prstGeom prst="rect">
            <a:avLst/>
          </a:prstGeom>
        </p:spPr>
      </p:pic>
    </p:spTree>
    <p:extLst>
      <p:ext uri="{BB962C8B-B14F-4D97-AF65-F5344CB8AC3E}">
        <p14:creationId xmlns:p14="http://schemas.microsoft.com/office/powerpoint/2010/main" val="3971295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8E9D74-5C0A-B7BA-CC9F-9C29D5EDFDA5}"/>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Initial Model: Confusion Matrix</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10;&#10;Description automatically generated">
            <a:extLst>
              <a:ext uri="{FF2B5EF4-FFF2-40B4-BE49-F238E27FC236}">
                <a16:creationId xmlns:a16="http://schemas.microsoft.com/office/drawing/2014/main" id="{B144E115-8DCA-74E5-CFEE-4133CDE28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67" y="2574202"/>
            <a:ext cx="5455917" cy="3702868"/>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Graphical user interface, text, application&#10;&#10;Description automatically generated">
            <a:extLst>
              <a:ext uri="{FF2B5EF4-FFF2-40B4-BE49-F238E27FC236}">
                <a16:creationId xmlns:a16="http://schemas.microsoft.com/office/drawing/2014/main" id="{96E7A89C-987C-ABDE-9A0C-75C63A8F157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45073" y="3770926"/>
            <a:ext cx="5455917" cy="1309420"/>
          </a:xfrm>
          <a:prstGeom prst="rect">
            <a:avLst/>
          </a:prstGeom>
        </p:spPr>
      </p:pic>
    </p:spTree>
    <p:extLst>
      <p:ext uri="{BB962C8B-B14F-4D97-AF65-F5344CB8AC3E}">
        <p14:creationId xmlns:p14="http://schemas.microsoft.com/office/powerpoint/2010/main" val="127652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8FA191-F179-E68B-7915-E55196D1E733}"/>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Business Question</a:t>
            </a:r>
          </a:p>
        </p:txBody>
      </p:sp>
      <p:sp>
        <p:nvSpPr>
          <p:cNvPr id="3" name="Content Placeholder 2">
            <a:extLst>
              <a:ext uri="{FF2B5EF4-FFF2-40B4-BE49-F238E27FC236}">
                <a16:creationId xmlns:a16="http://schemas.microsoft.com/office/drawing/2014/main" id="{0C76BAA7-6700-BE3B-3AD8-F85175CFF54B}"/>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a:t>Which features are significant to the churn variable in the data set?</a:t>
            </a:r>
          </a:p>
        </p:txBody>
      </p:sp>
      <p:sp>
        <p:nvSpPr>
          <p:cNvPr id="3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ith idea concept">
            <a:extLst>
              <a:ext uri="{FF2B5EF4-FFF2-40B4-BE49-F238E27FC236}">
                <a16:creationId xmlns:a16="http://schemas.microsoft.com/office/drawing/2014/main" id="{277ADF20-8182-C4B5-F759-F4408FF2298C}"/>
              </a:ext>
            </a:extLst>
          </p:cNvPr>
          <p:cNvPicPr>
            <a:picLocks noChangeAspect="1"/>
          </p:cNvPicPr>
          <p:nvPr/>
        </p:nvPicPr>
        <p:blipFill rotWithShape="1">
          <a:blip r:embed="rId3"/>
          <a:srcRect l="16524" r="1652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61292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6D0445-A014-2CFD-EFF9-5FF2FD813AA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Initial Model: Prediction Accuracy</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ext&#10;&#10;Description automatically generated with medium confidence">
            <a:extLst>
              <a:ext uri="{FF2B5EF4-FFF2-40B4-BE49-F238E27FC236}">
                <a16:creationId xmlns:a16="http://schemas.microsoft.com/office/drawing/2014/main" id="{73D1DEE8-DC9B-9EE4-3590-3BC927FC25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3272822"/>
            <a:ext cx="11496821" cy="2471815"/>
          </a:xfrm>
          <a:prstGeom prst="rect">
            <a:avLst/>
          </a:prstGeom>
        </p:spPr>
      </p:pic>
    </p:spTree>
    <p:extLst>
      <p:ext uri="{BB962C8B-B14F-4D97-AF65-F5344CB8AC3E}">
        <p14:creationId xmlns:p14="http://schemas.microsoft.com/office/powerpoint/2010/main" val="1676357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78498-AB18-EC1F-BAF2-CF1207155B4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Initial Model: Collinearity</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able&#10;&#10;Description automatically generated">
            <a:extLst>
              <a:ext uri="{FF2B5EF4-FFF2-40B4-BE49-F238E27FC236}">
                <a16:creationId xmlns:a16="http://schemas.microsoft.com/office/drawing/2014/main" id="{58243A78-9A3F-9D75-E387-CE60364EFB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78408" y="492573"/>
            <a:ext cx="5704372" cy="5880796"/>
          </a:xfrm>
          <a:prstGeom prst="rect">
            <a:avLst/>
          </a:prstGeom>
        </p:spPr>
      </p:pic>
    </p:spTree>
    <p:extLst>
      <p:ext uri="{BB962C8B-B14F-4D97-AF65-F5344CB8AC3E}">
        <p14:creationId xmlns:p14="http://schemas.microsoft.com/office/powerpoint/2010/main" val="3380722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86DCA-115A-9740-D948-2200089D827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Final Model: Build</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able&#10;&#10;Description automatically generated">
            <a:extLst>
              <a:ext uri="{FF2B5EF4-FFF2-40B4-BE49-F238E27FC236}">
                <a16:creationId xmlns:a16="http://schemas.microsoft.com/office/drawing/2014/main" id="{918866E1-BBF1-A724-CF33-0E9E9CAF74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8954" y="321176"/>
            <a:ext cx="4789152" cy="6179551"/>
          </a:xfrm>
          <a:prstGeom prst="rect">
            <a:avLst/>
          </a:prstGeom>
        </p:spPr>
      </p:pic>
    </p:spTree>
    <p:extLst>
      <p:ext uri="{BB962C8B-B14F-4D97-AF65-F5344CB8AC3E}">
        <p14:creationId xmlns:p14="http://schemas.microsoft.com/office/powerpoint/2010/main" val="3691685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38FF5-8BC7-6BF3-C2C8-EB3F22E423AF}"/>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Final Model: Confusion Matrix</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Graphical user interface, application&#10;&#10;Description automatically generated">
            <a:extLst>
              <a:ext uri="{FF2B5EF4-FFF2-40B4-BE49-F238E27FC236}">
                <a16:creationId xmlns:a16="http://schemas.microsoft.com/office/drawing/2014/main" id="{6F3BC5D7-FBC4-1D6C-F3DB-98AA5B3057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5391" y="1450109"/>
            <a:ext cx="7246535" cy="3985594"/>
          </a:xfrm>
          <a:prstGeom prst="rect">
            <a:avLst/>
          </a:prstGeom>
        </p:spPr>
      </p:pic>
    </p:spTree>
    <p:extLst>
      <p:ext uri="{BB962C8B-B14F-4D97-AF65-F5344CB8AC3E}">
        <p14:creationId xmlns:p14="http://schemas.microsoft.com/office/powerpoint/2010/main" val="3489784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3A7CF4-BBEF-75D6-99E3-D0CD527E904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Final Model: Coefficients</a:t>
            </a:r>
          </a:p>
        </p:txBody>
      </p:sp>
      <p:cxnSp>
        <p:nvCxnSpPr>
          <p:cNvPr id="18"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9"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Chart, line chart&#10;&#10;Description automatically generated">
            <a:extLst>
              <a:ext uri="{FF2B5EF4-FFF2-40B4-BE49-F238E27FC236}">
                <a16:creationId xmlns:a16="http://schemas.microsoft.com/office/drawing/2014/main" id="{9801BF4C-AF31-86F9-230E-3B8214679B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82633" y="2355679"/>
            <a:ext cx="3481070" cy="4351338"/>
          </a:xfrm>
          <a:prstGeom prst="rect">
            <a:avLst/>
          </a:prstGeom>
        </p:spPr>
      </p:pic>
      <p:pic>
        <p:nvPicPr>
          <p:cNvPr id="11" name="Content Placeholder 7" descr="Text&#10;&#10;Description automatically generated">
            <a:extLst>
              <a:ext uri="{FF2B5EF4-FFF2-40B4-BE49-F238E27FC236}">
                <a16:creationId xmlns:a16="http://schemas.microsoft.com/office/drawing/2014/main" id="{D0EE24CC-E458-064C-D1B2-E5EB3DBE0E60}"/>
              </a:ext>
            </a:extLst>
          </p:cNvPr>
          <p:cNvPicPr>
            <a:picLocks noChangeAspect="1"/>
          </p:cNvPicPr>
          <p:nvPr/>
        </p:nvPicPr>
        <p:blipFill rotWithShape="1">
          <a:blip r:embed="rId4">
            <a:extLst>
              <a:ext uri="{28A0092B-C50C-407E-A947-70E740481C1C}">
                <a14:useLocalDpi xmlns:a14="http://schemas.microsoft.com/office/drawing/2010/main" val="0"/>
              </a:ext>
            </a:extLst>
          </a:blip>
          <a:srcRect b="73599"/>
          <a:stretch/>
        </p:blipFill>
        <p:spPr bwMode="auto">
          <a:xfrm>
            <a:off x="396882" y="2473862"/>
            <a:ext cx="5399728" cy="955138"/>
          </a:xfrm>
          <a:prstGeom prst="rect">
            <a:avLst/>
          </a:prstGeom>
          <a:extLst>
            <a:ext uri="{53640926-AAD7-44D8-BBD7-CCE9431645EC}">
              <a14:shadowObscured xmlns:a14="http://schemas.microsoft.com/office/drawing/2010/main"/>
            </a:ext>
          </a:extLst>
        </p:spPr>
      </p:pic>
      <p:pic>
        <p:nvPicPr>
          <p:cNvPr id="12" name="Picture 11" descr="Text&#10;&#10;Description automatically generated">
            <a:extLst>
              <a:ext uri="{FF2B5EF4-FFF2-40B4-BE49-F238E27FC236}">
                <a16:creationId xmlns:a16="http://schemas.microsoft.com/office/drawing/2014/main" id="{5CFA4D69-B290-08C5-EB09-6CEF7E85703C}"/>
              </a:ext>
            </a:extLst>
          </p:cNvPr>
          <p:cNvPicPr>
            <a:picLocks noChangeAspect="1"/>
          </p:cNvPicPr>
          <p:nvPr/>
        </p:nvPicPr>
        <p:blipFill rotWithShape="1">
          <a:blip r:embed="rId5">
            <a:extLst>
              <a:ext uri="{28A0092B-C50C-407E-A947-70E740481C1C}">
                <a14:useLocalDpi xmlns:a14="http://schemas.microsoft.com/office/drawing/2010/main" val="0"/>
              </a:ext>
            </a:extLst>
          </a:blip>
          <a:srcRect t="1621"/>
          <a:stretch/>
        </p:blipFill>
        <p:spPr bwMode="auto">
          <a:xfrm>
            <a:off x="1324315" y="3670116"/>
            <a:ext cx="3425609" cy="2852358"/>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24961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91303-C8AD-BCD0-3444-FF0907969D9E}"/>
              </a:ext>
            </a:extLst>
          </p:cNvPr>
          <p:cNvSpPr>
            <a:spLocks noGrp="1"/>
          </p:cNvSpPr>
          <p:nvPr>
            <p:ph type="title"/>
          </p:nvPr>
        </p:nvSpPr>
        <p:spPr>
          <a:xfrm>
            <a:off x="396882" y="433545"/>
            <a:ext cx="11438793" cy="930447"/>
          </a:xfrm>
        </p:spPr>
        <p:txBody>
          <a:bodyPr vert="horz" lIns="91440" tIns="45720" rIns="91440" bIns="45720" rtlCol="0" anchor="b">
            <a:noAutofit/>
          </a:bodyPr>
          <a:lstStyle/>
          <a:p>
            <a:pPr algn="ctr"/>
            <a:r>
              <a:rPr lang="en-US" dirty="0">
                <a:solidFill>
                  <a:srgbClr val="FFFFFF"/>
                </a:solidFill>
              </a:rPr>
              <a:t>Final Model: Receiver Operating Characteristic</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Chart, line chart&#10;&#10;Description automatically generated">
            <a:extLst>
              <a:ext uri="{FF2B5EF4-FFF2-40B4-BE49-F238E27FC236}">
                <a16:creationId xmlns:a16="http://schemas.microsoft.com/office/drawing/2014/main" id="{6CEDDBAD-7DDD-B2B8-EE52-873581CF07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002" y="2426818"/>
            <a:ext cx="4997046" cy="399763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3" descr="Table&#10;&#10;Description automatically generated">
            <a:extLst>
              <a:ext uri="{FF2B5EF4-FFF2-40B4-BE49-F238E27FC236}">
                <a16:creationId xmlns:a16="http://schemas.microsoft.com/office/drawing/2014/main" id="{76C27E44-713C-6733-FCB2-E0ED2E8DEE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073" y="3230957"/>
            <a:ext cx="5455917" cy="2389359"/>
          </a:xfrm>
          <a:prstGeom prst="rect">
            <a:avLst/>
          </a:prstGeom>
        </p:spPr>
      </p:pic>
    </p:spTree>
    <p:extLst>
      <p:ext uri="{BB962C8B-B14F-4D97-AF65-F5344CB8AC3E}">
        <p14:creationId xmlns:p14="http://schemas.microsoft.com/office/powerpoint/2010/main" val="3674227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1D9F7BF7-0470-4643-98A4-6BC35B3D4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157694" cy="4950634"/>
          </a:xfrm>
          <a:custGeom>
            <a:avLst/>
            <a:gdLst>
              <a:gd name="connsiteX0" fmla="*/ 5157694 w 5157694"/>
              <a:gd name="connsiteY0" fmla="*/ 0 h 4950634"/>
              <a:gd name="connsiteX1" fmla="*/ 263400 w 5157694"/>
              <a:gd name="connsiteY1" fmla="*/ 0 h 4950634"/>
              <a:gd name="connsiteX2" fmla="*/ 161950 w 5157694"/>
              <a:gd name="connsiteY2" fmla="*/ 277179 h 4950634"/>
              <a:gd name="connsiteX3" fmla="*/ 0 w 5157694"/>
              <a:gd name="connsiteY3" fmla="*/ 1348379 h 4950634"/>
              <a:gd name="connsiteX4" fmla="*/ 3602256 w 5157694"/>
              <a:gd name="connsiteY4" fmla="*/ 4950634 h 4950634"/>
              <a:gd name="connsiteX5" fmla="*/ 4984183 w 5157694"/>
              <a:gd name="connsiteY5" fmla="*/ 4676036 h 4950634"/>
              <a:gd name="connsiteX6" fmla="*/ 5157694 w 5157694"/>
              <a:gd name="connsiteY6" fmla="*/ 4598233 h 495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694" h="4950634">
                <a:moveTo>
                  <a:pt x="5157694" y="0"/>
                </a:moveTo>
                <a:lnTo>
                  <a:pt x="263400" y="0"/>
                </a:lnTo>
                <a:lnTo>
                  <a:pt x="161950" y="277179"/>
                </a:lnTo>
                <a:cubicBezTo>
                  <a:pt x="56700" y="615571"/>
                  <a:pt x="0" y="975354"/>
                  <a:pt x="0" y="1348379"/>
                </a:cubicBezTo>
                <a:cubicBezTo>
                  <a:pt x="0" y="3337849"/>
                  <a:pt x="1612786" y="4950634"/>
                  <a:pt x="3602256" y="4950634"/>
                </a:cubicBezTo>
                <a:cubicBezTo>
                  <a:pt x="4091852" y="4950634"/>
                  <a:pt x="4558635" y="4852960"/>
                  <a:pt x="4984183" y="4676036"/>
                </a:cubicBezTo>
                <a:lnTo>
                  <a:pt x="5157694" y="459823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644AD5F1-5EFA-450C-8A99-3B23B033F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4931983" cy="4724929"/>
          </a:xfrm>
          <a:custGeom>
            <a:avLst/>
            <a:gdLst>
              <a:gd name="connsiteX0" fmla="*/ 4931983 w 4931983"/>
              <a:gd name="connsiteY0" fmla="*/ 0 h 4724929"/>
              <a:gd name="connsiteX1" fmla="*/ 281761 w 4931983"/>
              <a:gd name="connsiteY1" fmla="*/ 0 h 4724929"/>
              <a:gd name="connsiteX2" fmla="*/ 265347 w 4931983"/>
              <a:gd name="connsiteY2" fmla="*/ 34074 h 4724929"/>
              <a:gd name="connsiteX3" fmla="*/ 0 w 4931983"/>
              <a:gd name="connsiteY3" fmla="*/ 1348380 h 4724929"/>
              <a:gd name="connsiteX4" fmla="*/ 3376549 w 4931983"/>
              <a:gd name="connsiteY4" fmla="*/ 4724929 h 4724929"/>
              <a:gd name="connsiteX5" fmla="*/ 4840423 w 4931983"/>
              <a:gd name="connsiteY5" fmla="*/ 4391965 h 4724929"/>
              <a:gd name="connsiteX6" fmla="*/ 4931983 w 4931983"/>
              <a:gd name="connsiteY6" fmla="*/ 4341519 h 472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1983" h="4724929">
                <a:moveTo>
                  <a:pt x="4931983" y="0"/>
                </a:moveTo>
                <a:lnTo>
                  <a:pt x="281761" y="0"/>
                </a:lnTo>
                <a:lnTo>
                  <a:pt x="265347" y="34074"/>
                </a:lnTo>
                <a:cubicBezTo>
                  <a:pt x="94485" y="438040"/>
                  <a:pt x="0" y="882177"/>
                  <a:pt x="0" y="1348380"/>
                </a:cubicBezTo>
                <a:cubicBezTo>
                  <a:pt x="0" y="3213197"/>
                  <a:pt x="1511732" y="4724929"/>
                  <a:pt x="3376549" y="4724929"/>
                </a:cubicBezTo>
                <a:cubicBezTo>
                  <a:pt x="3901029" y="4724929"/>
                  <a:pt x="4397579" y="4605349"/>
                  <a:pt x="4840423" y="4391965"/>
                </a:cubicBezTo>
                <a:lnTo>
                  <a:pt x="4931983" y="43415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11CEA3-7BC4-6EBD-3F65-E53E14591D46}"/>
              </a:ext>
            </a:extLst>
          </p:cNvPr>
          <p:cNvSpPr>
            <a:spLocks noGrp="1"/>
          </p:cNvSpPr>
          <p:nvPr>
            <p:ph type="title"/>
          </p:nvPr>
        </p:nvSpPr>
        <p:spPr>
          <a:xfrm>
            <a:off x="801098" y="603504"/>
            <a:ext cx="3221067" cy="3036167"/>
          </a:xfrm>
        </p:spPr>
        <p:txBody>
          <a:bodyPr>
            <a:normAutofit/>
          </a:bodyPr>
          <a:lstStyle/>
          <a:p>
            <a:r>
              <a:rPr lang="en-US">
                <a:solidFill>
                  <a:schemeClr val="bg1">
                    <a:lumMod val="85000"/>
                    <a:lumOff val="15000"/>
                  </a:schemeClr>
                </a:solidFill>
              </a:rPr>
              <a:t>Results</a:t>
            </a:r>
          </a:p>
        </p:txBody>
      </p:sp>
      <p:graphicFrame>
        <p:nvGraphicFramePr>
          <p:cNvPr id="6" name="Content Placeholder 5">
            <a:extLst>
              <a:ext uri="{FF2B5EF4-FFF2-40B4-BE49-F238E27FC236}">
                <a16:creationId xmlns:a16="http://schemas.microsoft.com/office/drawing/2014/main" id="{EEE08DC8-52C0-0CE6-468C-39A6F317AD36}"/>
              </a:ext>
            </a:extLst>
          </p:cNvPr>
          <p:cNvGraphicFramePr>
            <a:graphicFrameLocks noGrp="1"/>
          </p:cNvGraphicFramePr>
          <p:nvPr>
            <p:ph idx="1"/>
            <p:extLst>
              <p:ext uri="{D42A27DB-BD31-4B8C-83A1-F6EECF244321}">
                <p14:modId xmlns:p14="http://schemas.microsoft.com/office/powerpoint/2010/main" val="2479227039"/>
              </p:ext>
            </p:extLst>
          </p:nvPr>
        </p:nvGraphicFramePr>
        <p:xfrm>
          <a:off x="5338618" y="480291"/>
          <a:ext cx="6502400" cy="5911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5645333"/>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E27D7-1824-1A10-C294-DA2BA8BD5C37}"/>
              </a:ext>
            </a:extLst>
          </p:cNvPr>
          <p:cNvSpPr>
            <a:spLocks noGrp="1"/>
          </p:cNvSpPr>
          <p:nvPr>
            <p:ph type="title"/>
          </p:nvPr>
        </p:nvSpPr>
        <p:spPr>
          <a:xfrm>
            <a:off x="838200" y="365125"/>
            <a:ext cx="10515600" cy="1325563"/>
          </a:xfrm>
        </p:spPr>
        <p:txBody>
          <a:bodyPr>
            <a:normAutofit/>
          </a:bodyPr>
          <a:lstStyle/>
          <a:p>
            <a:r>
              <a:rPr lang="en-US" sz="5400"/>
              <a:t>Recommendations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2C2A9C8D-E741-329E-9E79-CA4E0B47059F}"/>
              </a:ext>
            </a:extLst>
          </p:cNvPr>
          <p:cNvGraphicFramePr>
            <a:graphicFrameLocks noGrp="1"/>
          </p:cNvGraphicFramePr>
          <p:nvPr>
            <p:ph idx="1"/>
            <p:extLst>
              <p:ext uri="{D42A27DB-BD31-4B8C-83A1-F6EECF244321}">
                <p14:modId xmlns:p14="http://schemas.microsoft.com/office/powerpoint/2010/main" val="287038833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5202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12770-9A2B-78F2-8C4F-2E58D29E172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Questions</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Questions with solid fill">
            <a:extLst>
              <a:ext uri="{FF2B5EF4-FFF2-40B4-BE49-F238E27FC236}">
                <a16:creationId xmlns:a16="http://schemas.microsoft.com/office/drawing/2014/main" id="{966B7CF5-F174-8BB9-F4E0-1EAEA3BEBF7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490196" y="492573"/>
            <a:ext cx="5880796" cy="5880796"/>
          </a:xfrm>
          <a:prstGeom prst="rect">
            <a:avLst/>
          </a:prstGeom>
        </p:spPr>
      </p:pic>
    </p:spTree>
    <p:extLst>
      <p:ext uri="{BB962C8B-B14F-4D97-AF65-F5344CB8AC3E}">
        <p14:creationId xmlns:p14="http://schemas.microsoft.com/office/powerpoint/2010/main" val="2640248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C1A2-93A0-FBEA-F875-4944EAE128F1}"/>
              </a:ext>
            </a:extLst>
          </p:cNvPr>
          <p:cNvSpPr>
            <a:spLocks noGrp="1"/>
          </p:cNvSpPr>
          <p:nvPr>
            <p:ph type="title"/>
          </p:nvPr>
        </p:nvSpPr>
        <p:spPr>
          <a:xfrm>
            <a:off x="4965430" y="629266"/>
            <a:ext cx="6586491" cy="1676603"/>
          </a:xfrm>
        </p:spPr>
        <p:txBody>
          <a:bodyPr>
            <a:normAutofit/>
          </a:bodyPr>
          <a:lstStyle/>
          <a:p>
            <a:r>
              <a:rPr lang="en-US" sz="5400"/>
              <a:t>Agenda</a:t>
            </a:r>
          </a:p>
        </p:txBody>
      </p:sp>
      <p:pic>
        <p:nvPicPr>
          <p:cNvPr id="6" name="Picture 5" descr="A person writing on sticky notes">
            <a:extLst>
              <a:ext uri="{FF2B5EF4-FFF2-40B4-BE49-F238E27FC236}">
                <a16:creationId xmlns:a16="http://schemas.microsoft.com/office/drawing/2014/main" id="{A38C3DA0-A6BC-B9B5-3003-A68EEBE57B4B}"/>
              </a:ext>
            </a:extLst>
          </p:cNvPr>
          <p:cNvPicPr>
            <a:picLocks noChangeAspect="1"/>
          </p:cNvPicPr>
          <p:nvPr/>
        </p:nvPicPr>
        <p:blipFill>
          <a:blip r:embed="rId3"/>
          <a:srcRect l="27469" r="27469"/>
          <a:stretch/>
        </p:blipFill>
        <p:spPr>
          <a:xfrm>
            <a:off x="0" y="10"/>
            <a:ext cx="4635571" cy="6857990"/>
          </a:xfrm>
          <a:prstGeom prst="rect">
            <a:avLst/>
          </a:prstGeom>
          <a:effectLst/>
        </p:spPr>
      </p:pic>
      <p:graphicFrame>
        <p:nvGraphicFramePr>
          <p:cNvPr id="5" name="Content Placeholder 2">
            <a:extLst>
              <a:ext uri="{FF2B5EF4-FFF2-40B4-BE49-F238E27FC236}">
                <a16:creationId xmlns:a16="http://schemas.microsoft.com/office/drawing/2014/main" id="{4EAEF02C-18CF-1EB6-72DB-E1E175E5159E}"/>
              </a:ext>
            </a:extLst>
          </p:cNvPr>
          <p:cNvGraphicFramePr>
            <a:graphicFrameLocks noGrp="1"/>
          </p:cNvGraphicFramePr>
          <p:nvPr>
            <p:ph idx="1"/>
            <p:extLst>
              <p:ext uri="{D42A27DB-BD31-4B8C-83A1-F6EECF244321}">
                <p14:modId xmlns:p14="http://schemas.microsoft.com/office/powerpoint/2010/main" val="1096305781"/>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0058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AA36D8-5C4C-B585-BC98-A50B02160C24}"/>
              </a:ext>
            </a:extLst>
          </p:cNvPr>
          <p:cNvSpPr>
            <a:spLocks noGrp="1"/>
          </p:cNvSpPr>
          <p:nvPr>
            <p:ph type="title"/>
          </p:nvPr>
        </p:nvSpPr>
        <p:spPr>
          <a:xfrm>
            <a:off x="838200" y="365125"/>
            <a:ext cx="10515600" cy="1325563"/>
          </a:xfrm>
        </p:spPr>
        <p:txBody>
          <a:bodyPr>
            <a:normAutofit/>
          </a:bodyPr>
          <a:lstStyle/>
          <a:p>
            <a:r>
              <a:rPr lang="en-US" sz="5400"/>
              <a:t>Logistic Regression</a:t>
            </a:r>
          </a:p>
        </p:txBody>
      </p:sp>
      <p:sp>
        <p:nvSpPr>
          <p:cNvPr id="4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E3BB002C-0BA4-76B9-7D94-800A10055911}"/>
              </a:ext>
            </a:extLst>
          </p:cNvPr>
          <p:cNvGraphicFramePr>
            <a:graphicFrameLocks noGrp="1"/>
          </p:cNvGraphicFramePr>
          <p:nvPr>
            <p:ph idx="1"/>
            <p:extLst>
              <p:ext uri="{D42A27DB-BD31-4B8C-83A1-F6EECF244321}">
                <p14:modId xmlns:p14="http://schemas.microsoft.com/office/powerpoint/2010/main" val="320288526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403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C96D38E3-2348-E188-4717-390A2BE04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10" y="470769"/>
            <a:ext cx="3228294" cy="1339741"/>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1B26745F-0856-8C77-3FE3-83E8D4911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208" y="718083"/>
            <a:ext cx="3251032" cy="804111"/>
          </a:xfrm>
          <a:prstGeom prst="rect">
            <a:avLst/>
          </a:prstGeom>
        </p:spPr>
      </p:pic>
      <p:pic>
        <p:nvPicPr>
          <p:cNvPr id="7" name="Picture 6" descr="Text&#10;&#10;Description automatically generated">
            <a:extLst>
              <a:ext uri="{FF2B5EF4-FFF2-40B4-BE49-F238E27FC236}">
                <a16:creationId xmlns:a16="http://schemas.microsoft.com/office/drawing/2014/main" id="{C902FA78-62D1-1068-F52F-CF60A3BF3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0636" y="689529"/>
            <a:ext cx="3520438" cy="861223"/>
          </a:xfrm>
          <a:prstGeom prst="rect">
            <a:avLst/>
          </a:prstGeom>
        </p:spPr>
      </p:pic>
      <p:pic>
        <p:nvPicPr>
          <p:cNvPr id="4" name="Content Placeholder 3" descr="Text&#10;&#10;Description automatically generated">
            <a:extLst>
              <a:ext uri="{FF2B5EF4-FFF2-40B4-BE49-F238E27FC236}">
                <a16:creationId xmlns:a16="http://schemas.microsoft.com/office/drawing/2014/main" id="{DC5BAFA2-FBE0-D8AA-9494-DE5CD4360582}"/>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18011" y="2765590"/>
            <a:ext cx="3228290" cy="1335844"/>
          </a:xfrm>
          <a:prstGeom prst="rect">
            <a:avLst/>
          </a:prstGeom>
        </p:spPr>
      </p:pic>
      <p:pic>
        <p:nvPicPr>
          <p:cNvPr id="8" name="Picture 7" descr="Text&#10;&#10;Description automatically generated">
            <a:extLst>
              <a:ext uri="{FF2B5EF4-FFF2-40B4-BE49-F238E27FC236}">
                <a16:creationId xmlns:a16="http://schemas.microsoft.com/office/drawing/2014/main" id="{70C62937-6C73-63FF-3D8D-46B95485B4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689" y="5207785"/>
            <a:ext cx="3225770" cy="1028165"/>
          </a:xfrm>
          <a:prstGeom prst="rect">
            <a:avLst/>
          </a:prstGeom>
        </p:spPr>
      </p:pic>
      <p:sp>
        <p:nvSpPr>
          <p:cNvPr id="13" name="Rectangle 12">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9A278F-211B-DFB7-7440-B0CCF40340F4}"/>
              </a:ext>
            </a:extLst>
          </p:cNvPr>
          <p:cNvSpPr>
            <a:spLocks noGrp="1"/>
          </p:cNvSpPr>
          <p:nvPr>
            <p:ph type="title"/>
          </p:nvPr>
        </p:nvSpPr>
        <p:spPr>
          <a:xfrm>
            <a:off x="4657256" y="2916520"/>
            <a:ext cx="6465287" cy="2309364"/>
          </a:xfrm>
        </p:spPr>
        <p:txBody>
          <a:bodyPr vert="horz" lIns="91440" tIns="45720" rIns="91440" bIns="45720" rtlCol="0" anchor="b">
            <a:normAutofit/>
          </a:bodyPr>
          <a:lstStyle/>
          <a:p>
            <a:r>
              <a:rPr lang="en-US" sz="4800" kern="1200">
                <a:solidFill>
                  <a:srgbClr val="FFFFFF"/>
                </a:solidFill>
                <a:latin typeface="+mj-lt"/>
                <a:ea typeface="+mj-ea"/>
                <a:cs typeface="+mj-cs"/>
              </a:rPr>
              <a:t>Data Acquisition</a:t>
            </a:r>
          </a:p>
        </p:txBody>
      </p:sp>
      <p:cxnSp>
        <p:nvCxnSpPr>
          <p:cNvPr id="15" name="Straight Connector 14">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6931" y="5336249"/>
            <a:ext cx="54864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034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27D67-B72F-B16E-C416-8D0C133BAAD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Data Cleaning: Variables</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Text&#10;&#10;Description automatically generated">
            <a:extLst>
              <a:ext uri="{FF2B5EF4-FFF2-40B4-BE49-F238E27FC236}">
                <a16:creationId xmlns:a16="http://schemas.microsoft.com/office/drawing/2014/main" id="{719344CA-FAD5-BB93-4A52-5EF5AA911F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8268" y="2427541"/>
            <a:ext cx="10660364" cy="3997637"/>
          </a:xfrm>
          <a:prstGeom prst="rect">
            <a:avLst/>
          </a:prstGeom>
        </p:spPr>
      </p:pic>
    </p:spTree>
    <p:extLst>
      <p:ext uri="{BB962C8B-B14F-4D97-AF65-F5344CB8AC3E}">
        <p14:creationId xmlns:p14="http://schemas.microsoft.com/office/powerpoint/2010/main" val="2062227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27D67-B72F-B16E-C416-8D0C133BAAD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Data Cleaning: </a:t>
            </a:r>
            <a:r>
              <a:rPr lang="en-US" sz="5400" dirty="0">
                <a:solidFill>
                  <a:schemeClr val="bg1"/>
                </a:solidFill>
              </a:rPr>
              <a:t>Rename Columns</a:t>
            </a:r>
            <a:endParaRPr lang="en-US" sz="5400" kern="1200" dirty="0">
              <a:solidFill>
                <a:schemeClr val="bg1"/>
              </a:solidFill>
              <a:latin typeface="+mj-lt"/>
              <a:ea typeface="+mj-ea"/>
              <a:cs typeface="+mj-cs"/>
            </a:endParaRP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Content Placeholder 3" descr="Text&#10;&#10;Description automatically generated">
            <a:extLst>
              <a:ext uri="{FF2B5EF4-FFF2-40B4-BE49-F238E27FC236}">
                <a16:creationId xmlns:a16="http://schemas.microsoft.com/office/drawing/2014/main" id="{B4E29A87-A8A9-8EB1-B57F-E6C5865A8A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30782" y="2375218"/>
            <a:ext cx="6930435" cy="4482782"/>
          </a:xfrm>
          <a:prstGeom prst="rect">
            <a:avLst/>
          </a:prstGeom>
        </p:spPr>
      </p:pic>
    </p:spTree>
    <p:extLst>
      <p:ext uri="{BB962C8B-B14F-4D97-AF65-F5344CB8AC3E}">
        <p14:creationId xmlns:p14="http://schemas.microsoft.com/office/powerpoint/2010/main" val="3514660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1E733-246B-6FD7-A541-6FC0CF251C61}"/>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Data Cleaning: Missing Values</a:t>
            </a:r>
          </a:p>
        </p:txBody>
      </p:sp>
      <p:pic>
        <p:nvPicPr>
          <p:cNvPr id="4" name="Content Placeholder 3" descr="Table&#10;&#10;Description automatically generated with medium confidence">
            <a:extLst>
              <a:ext uri="{FF2B5EF4-FFF2-40B4-BE49-F238E27FC236}">
                <a16:creationId xmlns:a16="http://schemas.microsoft.com/office/drawing/2014/main" id="{263819F4-1DEE-93C0-DA07-D1CFDB6FA5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22811" y="0"/>
            <a:ext cx="2074544" cy="6858000"/>
          </a:xfrm>
          <a:prstGeom prst="rect">
            <a:avLst/>
          </a:prstGeom>
        </p:spPr>
      </p:pic>
    </p:spTree>
    <p:extLst>
      <p:ext uri="{BB962C8B-B14F-4D97-AF65-F5344CB8AC3E}">
        <p14:creationId xmlns:p14="http://schemas.microsoft.com/office/powerpoint/2010/main" val="953505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1413</TotalTime>
  <Words>3110</Words>
  <Application>Microsoft Macintosh PowerPoint</Application>
  <PresentationFormat>Widescreen</PresentationFormat>
  <Paragraphs>243</Paragraphs>
  <Slides>38</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D208 Predictive Modeling Performance Assessment Task 2: Logistic Regression</vt:lpstr>
      <vt:lpstr>Performance Task 2</vt:lpstr>
      <vt:lpstr>Business Question</vt:lpstr>
      <vt:lpstr>Agenda</vt:lpstr>
      <vt:lpstr>Logistic Regression</vt:lpstr>
      <vt:lpstr>Data Acquisition</vt:lpstr>
      <vt:lpstr>Data Cleaning: Variables</vt:lpstr>
      <vt:lpstr>Data Cleaning: Rename Columns</vt:lpstr>
      <vt:lpstr>Data Cleaning: Missing Values</vt:lpstr>
      <vt:lpstr>Data Cleaning: Duplicated Values</vt:lpstr>
      <vt:lpstr>Data Cleaning: Remove Columns</vt:lpstr>
      <vt:lpstr>Data Cleaning: Outlying Values</vt:lpstr>
      <vt:lpstr>Data Exploration: Descriptive Statistics</vt:lpstr>
      <vt:lpstr>Data Exploration: Descriptive Statistics</vt:lpstr>
      <vt:lpstr>Data Exploration: Target Variable</vt:lpstr>
      <vt:lpstr>Data Exploration: Target Variable</vt:lpstr>
      <vt:lpstr>Data Exploration: Univariate Statistics</vt:lpstr>
      <vt:lpstr>Data Exploration: Bivariate Statistics</vt:lpstr>
      <vt:lpstr>Data Exploration: Bivariate Statistics</vt:lpstr>
      <vt:lpstr>Data Exploration: Bivariate Statistics</vt:lpstr>
      <vt:lpstr>Data Exploration: Bivariate Statistics</vt:lpstr>
      <vt:lpstr>Data Exploration: Bivariate Statistics</vt:lpstr>
      <vt:lpstr>Data Wrangling: Visualize Categorical Variables</vt:lpstr>
      <vt:lpstr>Data Wrangling: Re-express Categorical Features</vt:lpstr>
      <vt:lpstr>Data Wrangling: Re-express Categorical Features</vt:lpstr>
      <vt:lpstr>Initial Model: Balancing Features</vt:lpstr>
      <vt:lpstr>Initial Model: Build</vt:lpstr>
      <vt:lpstr>Initial Model: Summary</vt:lpstr>
      <vt:lpstr>Initial Model: Confusion Matrix</vt:lpstr>
      <vt:lpstr>Initial Model: Prediction Accuracy</vt:lpstr>
      <vt:lpstr>Initial Model: Collinearity</vt:lpstr>
      <vt:lpstr>Final Model: Build</vt:lpstr>
      <vt:lpstr>Final Model: Confusion Matrix</vt:lpstr>
      <vt:lpstr>Final Model: Coefficients</vt:lpstr>
      <vt:lpstr>Final Model: Receiver Operating Characteristic</vt:lpstr>
      <vt:lpstr>Results</vt:lpstr>
      <vt:lpstr>Recommendations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D208 Predictive Modeling Performance Assessment Task 2: Logistic Regression</dc:title>
  <dc:creator>Jill Rivera</dc:creator>
  <cp:lastModifiedBy>Jill Rivera</cp:lastModifiedBy>
  <cp:revision>4</cp:revision>
  <dcterms:created xsi:type="dcterms:W3CDTF">2022-06-02T22:48:09Z</dcterms:created>
  <dcterms:modified xsi:type="dcterms:W3CDTF">2022-06-03T22:23:40Z</dcterms:modified>
</cp:coreProperties>
</file>